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368" r:id="rId2"/>
    <p:sldId id="369" r:id="rId3"/>
    <p:sldId id="370" r:id="rId4"/>
    <p:sldId id="371" r:id="rId5"/>
    <p:sldId id="328" r:id="rId6"/>
    <p:sldId id="331" r:id="rId7"/>
    <p:sldId id="329" r:id="rId8"/>
    <p:sldId id="384" r:id="rId9"/>
    <p:sldId id="330" r:id="rId10"/>
    <p:sldId id="332" r:id="rId11"/>
    <p:sldId id="333" r:id="rId12"/>
    <p:sldId id="334" r:id="rId13"/>
    <p:sldId id="33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</p:sldIdLst>
  <p:sldSz cx="9144000" cy="6858000" type="screen4x3"/>
  <p:notesSz cx="6794500" cy="9931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msy10" panose="020B0500000000000000" pitchFamily="34" charset="0"/>
      <p:regular r:id="rId29"/>
    </p:embeddedFont>
    <p:embeddedFont>
      <p:font typeface="cmmi10" panose="020B0500000000000000" pitchFamily="34" charset="0"/>
      <p:regular r:id="rId3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6921B-ADF4-4AF9-B6E8-64A17E53917A}" type="datetimeFigureOut">
              <a:rPr lang="fr-FR" smtClean="0"/>
              <a:pPr/>
              <a:t>29/10/2020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82B78-B6CB-4CFE-BBE1-F49592BFF4D9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45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5F62-E8D8-4649-A45B-857E350FBC28}" type="datetime1">
              <a:rPr lang="fr-FR" smtClean="0"/>
              <a:pPr/>
              <a:t>29/10/2020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C304-9AD4-4FE1-8430-4BBFEA08A805}" type="datetime1">
              <a:rPr lang="fr-FR" smtClean="0"/>
              <a:pPr/>
              <a:t>29/10/2020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8377-BB9C-4D58-A7A6-AD8ADD3CDD22}" type="datetime1">
              <a:rPr lang="fr-FR" smtClean="0"/>
              <a:pPr/>
              <a:t>29/10/2020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ABE-820F-47BE-86D2-16330D1FA60F}" type="datetime1">
              <a:rPr lang="fr-FR" smtClean="0"/>
              <a:pPr/>
              <a:t>29/10/2020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9A0D-5F7E-4CBD-9126-05D464344133}" type="datetime1">
              <a:rPr lang="fr-FR" smtClean="0"/>
              <a:pPr/>
              <a:t>29/10/2020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6235-75A2-41F3-A76E-86E6C82239A1}" type="datetime1">
              <a:rPr lang="fr-FR" smtClean="0"/>
              <a:pPr/>
              <a:t>29/10/2020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856-A9E7-4CBA-9833-9A7B202F3987}" type="datetime1">
              <a:rPr lang="fr-FR" smtClean="0"/>
              <a:pPr/>
              <a:t>29/10/2020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9CB5-3C2C-4C2A-9D31-4A59BA546E1A}" type="datetime1">
              <a:rPr lang="fr-FR" smtClean="0"/>
              <a:pPr/>
              <a:t>29/10/2020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8539-E9BC-466E-9D8A-97C88726C72B}" type="datetime1">
              <a:rPr lang="fr-FR" smtClean="0"/>
              <a:pPr/>
              <a:t>29/10/2020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8B30-AC5A-4224-999E-F1080EF9AFD7}" type="datetime1">
              <a:rPr lang="fr-FR" smtClean="0"/>
              <a:pPr/>
              <a:t>29/10/2020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671D-8002-4A9D-9B7C-4C0A8298BEFE}" type="datetime1">
              <a:rPr lang="fr-FR" smtClean="0"/>
              <a:pPr/>
              <a:t>29/10/2020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10D2-D997-46B1-B692-9E80EFFBDC18}" type="datetime1">
              <a:rPr lang="fr-FR" smtClean="0"/>
              <a:pPr/>
              <a:t>29/10/2020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5" Type="http://schemas.openxmlformats.org/officeDocument/2006/relationships/audio" Target="../media/media10.wav"/><Relationship Id="rId10" Type="http://schemas.openxmlformats.org/officeDocument/2006/relationships/image" Target="../media/image10.png"/><Relationship Id="rId4" Type="http://schemas.microsoft.com/office/2007/relationships/media" Target="../media/media10.wav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av"/><Relationship Id="rId7" Type="http://schemas.openxmlformats.org/officeDocument/2006/relationships/image" Target="../media/image12.png"/><Relationship Id="rId2" Type="http://schemas.microsoft.com/office/2007/relationships/media" Target="../media/media17.wav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7" Type="http://schemas.openxmlformats.org/officeDocument/2006/relationships/image" Target="../media/image1.png"/><Relationship Id="rId2" Type="http://schemas.microsoft.com/office/2007/relationships/media" Target="../media/media8.wav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LiF</a:t>
            </a:r>
            <a:r>
              <a:rPr lang="fr-BE" sz="2800" dirty="0"/>
              <a:t>: </a:t>
            </a:r>
            <a:r>
              <a:rPr lang="fr-BE" sz="2800" dirty="0" err="1"/>
              <a:t>Mg,Ti</a:t>
            </a:r>
            <a:r>
              <a:rPr lang="fr-BE" sz="2800" dirty="0"/>
              <a:t> </a:t>
            </a:r>
            <a:r>
              <a:rPr lang="fr-BE" sz="2800" dirty="0" err="1" smtClean="0"/>
              <a:t>dosimeter</a:t>
            </a:r>
            <a:r>
              <a:rPr lang="fr-BE" sz="2800" dirty="0" smtClean="0"/>
              <a:t> in practice (ULB - </a:t>
            </a:r>
            <a:r>
              <a:rPr lang="fr-BE" sz="2800" dirty="0" err="1" smtClean="0"/>
              <a:t>old</a:t>
            </a:r>
            <a:r>
              <a:rPr lang="fr-BE" sz="2800" dirty="0" smtClean="0"/>
              <a:t>) (1)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486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dosimeter is made as a sheet composed of a </a:t>
            </a:r>
            <a:r>
              <a:rPr lang="en-US" sz="2400" dirty="0"/>
              <a:t>mixing </a:t>
            </a:r>
            <a:r>
              <a:rPr lang="en-US" sz="2400" dirty="0" smtClean="0"/>
              <a:t>Teflon-lithium fluoride</a:t>
            </a:r>
          </a:p>
          <a:p>
            <a:r>
              <a:rPr lang="en-US" sz="2400" dirty="0" smtClean="0"/>
              <a:t>The sensitive material is </a:t>
            </a:r>
            <a:r>
              <a:rPr lang="en-US" sz="2400" dirty="0" err="1" smtClean="0"/>
              <a:t>LiF</a:t>
            </a:r>
            <a:r>
              <a:rPr lang="en-US" sz="2400" dirty="0" smtClean="0"/>
              <a:t>: </a:t>
            </a:r>
            <a:r>
              <a:rPr lang="en-US" sz="2400" dirty="0" err="1" smtClean="0"/>
              <a:t>Mg,Ti</a:t>
            </a:r>
            <a:r>
              <a:rPr lang="en-US" sz="2400" dirty="0" smtClean="0"/>
              <a:t> with a concentration of 15%  → the Teflon is the mechanical support for the </a:t>
            </a:r>
            <a:r>
              <a:rPr lang="en-US" sz="2400" dirty="0" err="1" smtClean="0"/>
              <a:t>LiF</a:t>
            </a:r>
            <a:r>
              <a:rPr lang="en-US" sz="2400" dirty="0" smtClean="0"/>
              <a:t> and a heat insulator between the different reading slots</a:t>
            </a:r>
          </a:p>
          <a:p>
            <a:r>
              <a:rPr lang="en-US" sz="2400" dirty="0" smtClean="0"/>
              <a:t>In addition to the reading slot, the dosimeter has a back-up slot (use in case of reading incident or for confirmation of a large dose)</a:t>
            </a:r>
          </a:p>
          <a:p>
            <a:r>
              <a:rPr lang="en-US" sz="2400" dirty="0" smtClean="0"/>
              <a:t>The body of the dosimeter is composed of </a:t>
            </a:r>
            <a:r>
              <a:rPr lang="en-US" sz="2400" dirty="0"/>
              <a:t>four </a:t>
            </a:r>
            <a:r>
              <a:rPr lang="en-US" sz="2400" dirty="0" smtClean="0"/>
              <a:t>distinct slots  having different filters allowing an analyze of the type of incident radiation as well as its intensity →</a:t>
            </a:r>
          </a:p>
          <a:p>
            <a:pPr lvl="1"/>
            <a:r>
              <a:rPr lang="en-US" sz="2000" dirty="0"/>
              <a:t>slot </a:t>
            </a:r>
            <a:r>
              <a:rPr lang="en-US" sz="2000" dirty="0" smtClean="0"/>
              <a:t>I : 2.4 mm Teflon (plastic) + 0.8 mm Cd</a:t>
            </a:r>
          </a:p>
          <a:p>
            <a:pPr lvl="1"/>
            <a:r>
              <a:rPr lang="en-US" sz="2000" dirty="0"/>
              <a:t>slot </a:t>
            </a:r>
            <a:r>
              <a:rPr lang="en-US" sz="2000" dirty="0" smtClean="0"/>
              <a:t>II : 1 mm Cu + 1 mm Al</a:t>
            </a:r>
          </a:p>
          <a:p>
            <a:pPr lvl="1"/>
            <a:r>
              <a:rPr lang="en-US" sz="2000" dirty="0" smtClean="0"/>
              <a:t>slot III : 3.2 mm Teflon</a:t>
            </a:r>
          </a:p>
          <a:p>
            <a:pPr lvl="1"/>
            <a:r>
              <a:rPr lang="en-US" sz="2000" dirty="0"/>
              <a:t>slot </a:t>
            </a:r>
            <a:r>
              <a:rPr lang="en-US" sz="2000" dirty="0" smtClean="0"/>
              <a:t>IV : bare window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Emission </a:t>
            </a:r>
            <a:r>
              <a:rPr lang="fr-BE" sz="2800" dirty="0" err="1" smtClean="0"/>
              <a:t>mechanisms</a:t>
            </a:r>
            <a:r>
              <a:rPr lang="fr-BE" sz="2800" dirty="0" smtClean="0"/>
              <a:t> 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 possibility is that, under irradiation →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	then the recombination of Dy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with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produces light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Another possibility: considering a « larger » site →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400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2400" dirty="0" smtClean="0"/>
          </a:p>
          <a:p>
            <a:pPr marL="857250" lvl="1" indent="-457200">
              <a:buNone/>
            </a:pPr>
            <a:r>
              <a:rPr lang="en-US" sz="2400" dirty="0" smtClean="0"/>
              <a:t>Recombination → light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Or also →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319552" y="2362200"/>
            <a:ext cx="2643991" cy="356573"/>
          </a:xfrm>
          <a:prstGeom prst="rect">
            <a:avLst/>
          </a:prstGeom>
          <a:noFill/>
          <a:ln/>
          <a:effectLst/>
        </p:spPr>
      </p:pic>
      <p:pic>
        <p:nvPicPr>
          <p:cNvPr id="10" name="Image 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286000" y="4114800"/>
            <a:ext cx="5138295" cy="386753"/>
          </a:xfrm>
          <a:prstGeom prst="rect">
            <a:avLst/>
          </a:prstGeom>
          <a:noFill/>
          <a:ln/>
          <a:effectLst/>
        </p:spPr>
      </p:pic>
      <p:pic>
        <p:nvPicPr>
          <p:cNvPr id="12" name="Image 11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2362200" y="5638800"/>
            <a:ext cx="4900695" cy="386709"/>
          </a:xfrm>
          <a:prstGeom prst="rect">
            <a:avLst/>
          </a:prstGeom>
          <a:noFill/>
          <a:ln/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10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Emission </a:t>
            </a:r>
            <a:r>
              <a:rPr lang="fr-BE" sz="2800" dirty="0" err="1" smtClean="0"/>
              <a:t>mechanisms</a:t>
            </a:r>
            <a:r>
              <a:rPr lang="fr-BE" sz="2800" dirty="0" smtClean="0"/>
              <a:t> (</a:t>
            </a:r>
            <a:r>
              <a:rPr lang="fr-BE" sz="2800" dirty="0"/>
              <a:t>2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dirty="0" smtClean="0"/>
              <a:t>We cannot ignore the possibility of a combination of the </a:t>
            </a:r>
            <a:r>
              <a:rPr lang="en-US" sz="2400" dirty="0" smtClean="0"/>
              <a:t>3 </a:t>
            </a:r>
            <a:r>
              <a:rPr lang="en-US" sz="2400" dirty="0" smtClean="0"/>
              <a:t>previous mechanisms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400" dirty="0" smtClean="0"/>
          </a:p>
          <a:p>
            <a:pPr marL="457200" indent="-457200"/>
            <a:r>
              <a:rPr lang="en-US" sz="2400" dirty="0" smtClean="0"/>
              <a:t>Anyway </a:t>
            </a:r>
            <a:r>
              <a:rPr lang="en-US" sz="2400" dirty="0"/>
              <a:t>the </a:t>
            </a:r>
            <a:r>
              <a:rPr lang="en-US" sz="2400" dirty="0" smtClean="0"/>
              <a:t>recombination mechanisms are not known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 smtClean="0"/>
              <a:t>Roles of </a:t>
            </a:r>
            <a:r>
              <a:rPr lang="en-US" sz="2400" dirty="0"/>
              <a:t>the </a:t>
            </a:r>
            <a:r>
              <a:rPr lang="en-US" sz="2400" dirty="0" smtClean="0"/>
              <a:t>secondary impurities</a:t>
            </a:r>
            <a:r>
              <a:rPr lang="en-US" sz="2400" dirty="0"/>
              <a:t>?</a:t>
            </a:r>
            <a:endParaRPr lang="en-US" sz="24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11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9005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3102386"/>
            <a:ext cx="3994537" cy="28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fading of CaSO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: </a:t>
            </a:r>
            <a:r>
              <a:rPr lang="en-US" sz="2400" dirty="0" err="1" smtClean="0"/>
              <a:t>Dy</a:t>
            </a:r>
            <a:r>
              <a:rPr lang="en-US" sz="2400" dirty="0" smtClean="0"/>
              <a:t> is of about 5% for a 6 months period at ambient T° → 2 </a:t>
            </a:r>
            <a:r>
              <a:rPr lang="en-US" sz="2400" dirty="0" smtClean="0">
                <a:latin typeface="cmsy10"/>
              </a:rPr>
              <a:t>£</a:t>
            </a:r>
            <a:r>
              <a:rPr lang="en-US" sz="2400" dirty="0" smtClean="0"/>
              <a:t> larger than for </a:t>
            </a:r>
            <a:r>
              <a:rPr lang="en-US" sz="2400" dirty="0" err="1" smtClean="0"/>
              <a:t>LiF</a:t>
            </a:r>
            <a:r>
              <a:rPr lang="en-US" sz="2400" dirty="0" smtClean="0"/>
              <a:t>: </a:t>
            </a:r>
            <a:r>
              <a:rPr lang="en-US" sz="2400" dirty="0" err="1" smtClean="0"/>
              <a:t>Mg,Ti</a:t>
            </a:r>
            <a:r>
              <a:rPr lang="en-US" sz="2400" dirty="0" smtClean="0"/>
              <a:t> (but it is always very good)</a:t>
            </a:r>
          </a:p>
          <a:p>
            <a:r>
              <a:rPr lang="en-US" sz="2400" dirty="0" smtClean="0"/>
              <a:t>If small T° peaks are taken into account (80 and 120 C°) → fading of 15% during the 5 first days at ambient T° and then of 5% during 6 months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Attention: very sensitive to light </a:t>
            </a:r>
            <a:r>
              <a:rPr lang="en-US" sz="2400" dirty="0"/>
              <a:t>→ </a:t>
            </a:r>
            <a:r>
              <a:rPr lang="en-US" sz="2400" dirty="0" smtClean="0"/>
              <a:t>luminescence loss of 50% after 3h of sun exposition (9000 lux)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Fading for CaSO</a:t>
            </a:r>
            <a:r>
              <a:rPr lang="fr-BE" sz="2800" baseline="-25000" dirty="0" smtClean="0"/>
              <a:t>4</a:t>
            </a:r>
            <a:r>
              <a:rPr lang="fr-BE" sz="2800" dirty="0" smtClean="0"/>
              <a:t>: Dy</a:t>
            </a:r>
            <a:endParaRPr lang="fr-BE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12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Sensitivity</a:t>
            </a:r>
            <a:r>
              <a:rPr lang="fr-BE" sz="2800" dirty="0" smtClean="0"/>
              <a:t> of CaSO</a:t>
            </a:r>
            <a:r>
              <a:rPr lang="fr-BE" sz="2800" baseline="-25000" dirty="0" smtClean="0"/>
              <a:t>4</a:t>
            </a:r>
            <a:r>
              <a:rPr lang="fr-BE" sz="2800" dirty="0" smtClean="0"/>
              <a:t>: Dy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Sensitivity of CaSO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: </a:t>
            </a:r>
            <a:r>
              <a:rPr lang="en-US" sz="2400" dirty="0" err="1" smtClean="0"/>
              <a:t>Dy</a:t>
            </a:r>
            <a:r>
              <a:rPr lang="en-US" sz="2400" dirty="0" smtClean="0"/>
              <a:t> → 30 to 50 </a:t>
            </a:r>
            <a:r>
              <a:rPr lang="en-US" sz="2400" dirty="0" smtClean="0">
                <a:latin typeface="cmsy10"/>
              </a:rPr>
              <a:t>£</a:t>
            </a:r>
            <a:r>
              <a:rPr lang="en-US" sz="2400" dirty="0" smtClean="0"/>
              <a:t> larger than the sensitivity of </a:t>
            </a:r>
            <a:r>
              <a:rPr lang="en-US" sz="2400" dirty="0" err="1" smtClean="0"/>
              <a:t>LiF</a:t>
            </a:r>
            <a:r>
              <a:rPr lang="en-US" sz="2400" dirty="0" smtClean="0"/>
              <a:t>: </a:t>
            </a:r>
            <a:r>
              <a:rPr lang="en-US" sz="2400" dirty="0" err="1" smtClean="0"/>
              <a:t>Mg,Ti</a:t>
            </a:r>
            <a:endParaRPr lang="en-US" sz="2400" dirty="0" smtClean="0"/>
          </a:p>
          <a:p>
            <a:r>
              <a:rPr lang="en-US" sz="2400" dirty="0" smtClean="0"/>
              <a:t>The property associated to a weak fading → particularly adapted for the measurement of weak </a:t>
            </a:r>
            <a:r>
              <a:rPr lang="en-US" sz="2400" dirty="0"/>
              <a:t>doses (</a:t>
            </a:r>
            <a:r>
              <a:rPr lang="en-US" sz="2400" dirty="0" smtClean="0"/>
              <a:t>environmental applications</a:t>
            </a:r>
            <a:r>
              <a:rPr lang="en-US" sz="2400" dirty="0"/>
              <a:t>)</a:t>
            </a:r>
            <a:endParaRPr lang="en-US" sz="2400" dirty="0" smtClean="0"/>
          </a:p>
          <a:p>
            <a:r>
              <a:rPr lang="en-US" sz="2400" dirty="0" smtClean="0"/>
              <a:t>Attention: large variation of the sensitivity as a function of the manufacturing process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13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Dose </a:t>
            </a:r>
            <a:r>
              <a:rPr lang="fr-BE" sz="2800" dirty="0" err="1" smtClean="0"/>
              <a:t>response</a:t>
            </a:r>
            <a:r>
              <a:rPr lang="fr-BE" sz="2800" dirty="0" smtClean="0"/>
              <a:t> of CaSO</a:t>
            </a:r>
            <a:r>
              <a:rPr lang="fr-BE" sz="2800" baseline="-25000" dirty="0" smtClean="0"/>
              <a:t>4</a:t>
            </a:r>
            <a:r>
              <a:rPr lang="fr-BE" sz="2800" dirty="0" smtClean="0"/>
              <a:t>: Dy (1)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 &lt; 10 </a:t>
            </a:r>
            <a:r>
              <a:rPr lang="en-US" sz="2400" dirty="0" err="1" smtClean="0"/>
              <a:t>Gy</a:t>
            </a:r>
            <a:r>
              <a:rPr lang="en-US" sz="2400" dirty="0" smtClean="0"/>
              <a:t> → linear response</a:t>
            </a:r>
          </a:p>
          <a:p>
            <a:r>
              <a:rPr lang="en-US" sz="2400" dirty="0" smtClean="0"/>
              <a:t>10 </a:t>
            </a:r>
            <a:r>
              <a:rPr lang="en-US" sz="2400" dirty="0" err="1" smtClean="0"/>
              <a:t>Gy</a:t>
            </a:r>
            <a:r>
              <a:rPr lang="en-US" sz="2400" dirty="0" smtClean="0"/>
              <a:t> &lt; D &lt; 5 10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 err="1" smtClean="0"/>
              <a:t>Gy</a:t>
            </a:r>
            <a:r>
              <a:rPr lang="en-US" sz="2400" dirty="0" smtClean="0"/>
              <a:t> → supralinear response</a:t>
            </a:r>
          </a:p>
          <a:p>
            <a:r>
              <a:rPr lang="en-US" sz="2400" dirty="0" smtClean="0"/>
              <a:t>5 10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 err="1" smtClean="0"/>
              <a:t>Gy</a:t>
            </a:r>
            <a:r>
              <a:rPr lang="en-US" sz="2400" dirty="0" smtClean="0"/>
              <a:t> &lt; D &lt; 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</a:t>
            </a:r>
            <a:r>
              <a:rPr lang="en-US" sz="2400" dirty="0" err="1" smtClean="0"/>
              <a:t>Gy</a:t>
            </a:r>
            <a:r>
              <a:rPr lang="en-US" sz="2400" dirty="0" smtClean="0"/>
              <a:t> → sublinear response (saturation)</a:t>
            </a:r>
          </a:p>
          <a:p>
            <a:r>
              <a:rPr lang="en-US" sz="2400" dirty="0" smtClean="0"/>
              <a:t>D &gt; 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</a:t>
            </a:r>
            <a:r>
              <a:rPr lang="en-US" sz="2400" dirty="0" err="1" smtClean="0"/>
              <a:t>Gy</a:t>
            </a:r>
            <a:r>
              <a:rPr lang="en-US" sz="2400" dirty="0" smtClean="0"/>
              <a:t> → decrease of the luminescence (damages due to irradiation)</a:t>
            </a:r>
          </a:p>
          <a:p>
            <a:endParaRPr lang="en-US" sz="2400" dirty="0" smtClean="0"/>
          </a:p>
          <a:p>
            <a:r>
              <a:rPr lang="en-US" sz="2400" dirty="0" smtClean="0"/>
              <a:t>Addition </a:t>
            </a:r>
            <a:r>
              <a:rPr lang="en-US" sz="2400" dirty="0"/>
              <a:t>of </a:t>
            </a:r>
            <a:r>
              <a:rPr lang="en-US" sz="2400" dirty="0" smtClean="0"/>
              <a:t>secondary dopant → CaSO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: </a:t>
            </a:r>
            <a:r>
              <a:rPr lang="en-US" sz="2400" dirty="0" err="1" smtClean="0"/>
              <a:t>Dy,Cu</a:t>
            </a:r>
            <a:r>
              <a:rPr lang="en-US" sz="2400" dirty="0" smtClean="0"/>
              <a:t> → linearity extended up to 100 </a:t>
            </a:r>
            <a:r>
              <a:rPr lang="en-US" sz="2400" dirty="0" err="1" smtClean="0"/>
              <a:t>Gy</a:t>
            </a:r>
            <a:endParaRPr lang="en-US" sz="2400" dirty="0" smtClean="0"/>
          </a:p>
          <a:p>
            <a:r>
              <a:rPr lang="en-US" sz="2400" dirty="0" smtClean="0"/>
              <a:t>The degree of supralinearity strongly depends on the size of </a:t>
            </a:r>
            <a:r>
              <a:rPr lang="en-US" sz="2400" dirty="0"/>
              <a:t>the CaSO</a:t>
            </a:r>
            <a:r>
              <a:rPr lang="en-US" sz="2400" baseline="-25000" dirty="0"/>
              <a:t>4</a:t>
            </a:r>
            <a:r>
              <a:rPr lang="en-US" sz="2400" dirty="0" smtClean="0"/>
              <a:t> grains</a:t>
            </a:r>
          </a:p>
          <a:p>
            <a:r>
              <a:rPr lang="en-US" sz="2400" dirty="0" smtClean="0"/>
              <a:t>Unrealistic to theoretically demonstrate these properties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14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Dose </a:t>
            </a:r>
            <a:r>
              <a:rPr lang="fr-BE" sz="2800" dirty="0" err="1"/>
              <a:t>response</a:t>
            </a:r>
            <a:r>
              <a:rPr lang="fr-BE" sz="2800" dirty="0"/>
              <a:t> of CaSO</a:t>
            </a:r>
            <a:r>
              <a:rPr lang="fr-BE" sz="2800" baseline="-25000" dirty="0"/>
              <a:t>4</a:t>
            </a:r>
            <a:r>
              <a:rPr lang="fr-BE" sz="2800" dirty="0"/>
              <a:t>: </a:t>
            </a:r>
            <a:r>
              <a:rPr lang="fr-BE" sz="2800" dirty="0" smtClean="0"/>
              <a:t>Dy (</a:t>
            </a:r>
            <a:r>
              <a:rPr lang="fr-BE" sz="2800" dirty="0"/>
              <a:t>2</a:t>
            </a:r>
            <a:r>
              <a:rPr lang="fr-BE" sz="2800" dirty="0" smtClean="0"/>
              <a:t>) </a:t>
            </a:r>
            <a:endParaRPr lang="fr-BE" sz="2800" dirty="0"/>
          </a:p>
        </p:txBody>
      </p:sp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60000">
            <a:off x="1295400" y="1600200"/>
            <a:ext cx="667626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15</a:t>
            </a:fld>
            <a:endParaRPr lang="fr-BE" dirty="0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1905000" y="2209800"/>
            <a:ext cx="5591175" cy="45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Energy</a:t>
            </a:r>
            <a:r>
              <a:rPr lang="fr-BE" sz="2800" dirty="0" smtClean="0"/>
              <a:t> </a:t>
            </a:r>
            <a:r>
              <a:rPr lang="fr-BE" sz="2800" dirty="0" err="1" smtClean="0"/>
              <a:t>response</a:t>
            </a:r>
            <a:r>
              <a:rPr lang="fr-BE" sz="2800" dirty="0" smtClean="0"/>
              <a:t> of CaSO</a:t>
            </a:r>
            <a:r>
              <a:rPr lang="fr-BE" sz="2800" baseline="-25000" dirty="0" smtClean="0"/>
              <a:t>4</a:t>
            </a:r>
            <a:r>
              <a:rPr lang="fr-BE" sz="2800" dirty="0" smtClean="0"/>
              <a:t>: Dy 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: </a:t>
            </a:r>
            <a:r>
              <a:rPr lang="en-US" sz="2400" dirty="0" err="1" smtClean="0"/>
              <a:t>Dy</a:t>
            </a:r>
            <a:r>
              <a:rPr lang="en-US" sz="2400" dirty="0" smtClean="0"/>
              <a:t> is characterized by a significant overestimation for </a:t>
            </a:r>
            <a:r>
              <a:rPr lang="en-US" sz="2400" dirty="0"/>
              <a:t>e</a:t>
            </a:r>
            <a:r>
              <a:rPr lang="en-US" sz="2400" dirty="0" smtClean="0"/>
              <a:t>nergies &lt; 200 </a:t>
            </a:r>
            <a:r>
              <a:rPr lang="en-US" sz="2400" dirty="0" err="1" smtClean="0"/>
              <a:t>keV</a:t>
            </a:r>
            <a:endParaRPr lang="en-US" sz="2400" dirty="0" smtClean="0"/>
          </a:p>
        </p:txBody>
      </p:sp>
      <p:sp>
        <p:nvSpPr>
          <p:cNvPr id="6" name="ZoneTexte 5"/>
          <p:cNvSpPr txBox="1"/>
          <p:nvPr/>
        </p:nvSpPr>
        <p:spPr>
          <a:xfrm rot="16200000">
            <a:off x="1210792" y="4123209"/>
            <a:ext cx="130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TL </a:t>
            </a:r>
            <a:r>
              <a:rPr lang="fr-BE" dirty="0" err="1" smtClean="0"/>
              <a:t>response</a:t>
            </a:r>
            <a:endParaRPr lang="fr-BE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371600" y="2971800"/>
            <a:ext cx="15240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52400" y="2667000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k</a:t>
            </a:r>
            <a:r>
              <a:rPr lang="fr-BE" sz="1600" baseline="-25000" dirty="0" smtClean="0"/>
              <a:t>1</a:t>
            </a:r>
            <a:r>
              <a:rPr lang="fr-BE" sz="1600" dirty="0" smtClean="0"/>
              <a:t>=0.1, k</a:t>
            </a:r>
            <a:r>
              <a:rPr lang="fr-BE" sz="1600" baseline="-25000" dirty="0" smtClean="0"/>
              <a:t>2</a:t>
            </a:r>
            <a:r>
              <a:rPr lang="fr-BE" sz="1600" dirty="0" smtClean="0"/>
              <a:t>=0.0, k</a:t>
            </a:r>
            <a:r>
              <a:rPr lang="fr-BE" sz="1600" baseline="-25000" dirty="0" smtClean="0"/>
              <a:t>3</a:t>
            </a:r>
            <a:r>
              <a:rPr lang="fr-BE" sz="1600" dirty="0" smtClean="0"/>
              <a:t>=0.9</a:t>
            </a:r>
            <a:endParaRPr lang="fr-BE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5638800"/>
            <a:ext cx="2265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k</a:t>
            </a:r>
            <a:r>
              <a:rPr lang="fr-BE" sz="1600" baseline="-25000" dirty="0" smtClean="0"/>
              <a:t>1</a:t>
            </a:r>
            <a:r>
              <a:rPr lang="fr-BE" sz="1600" dirty="0" smtClean="0"/>
              <a:t>=0.00, k</a:t>
            </a:r>
            <a:r>
              <a:rPr lang="fr-BE" sz="1600" baseline="-25000" dirty="0" smtClean="0"/>
              <a:t>2</a:t>
            </a:r>
            <a:r>
              <a:rPr lang="fr-BE" sz="1600" dirty="0" smtClean="0"/>
              <a:t>=0.12, k</a:t>
            </a:r>
            <a:r>
              <a:rPr lang="fr-BE" sz="1600" baseline="-25000" dirty="0" smtClean="0"/>
              <a:t>3</a:t>
            </a:r>
            <a:r>
              <a:rPr lang="fr-BE" sz="1600" dirty="0" smtClean="0"/>
              <a:t>=0.88</a:t>
            </a:r>
            <a:endParaRPr lang="fr-BE" sz="1600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1295400" y="5257800"/>
            <a:ext cx="1295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16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Energy</a:t>
            </a:r>
            <a:r>
              <a:rPr lang="fr-BE" sz="2800" dirty="0"/>
              <a:t> </a:t>
            </a:r>
            <a:r>
              <a:rPr lang="fr-BE" sz="2800" dirty="0" err="1"/>
              <a:t>response</a:t>
            </a:r>
            <a:r>
              <a:rPr lang="fr-BE" sz="2800" dirty="0"/>
              <a:t> of CaSO</a:t>
            </a:r>
            <a:r>
              <a:rPr lang="fr-BE" sz="2800" baseline="-25000" dirty="0"/>
              <a:t>4</a:t>
            </a:r>
            <a:r>
              <a:rPr lang="fr-BE" sz="2800" dirty="0"/>
              <a:t>: </a:t>
            </a:r>
            <a:r>
              <a:rPr lang="fr-BE" sz="2800" dirty="0" smtClean="0"/>
              <a:t>Dy (</a:t>
            </a:r>
            <a:r>
              <a:rPr lang="fr-BE" sz="2800" dirty="0"/>
              <a:t>2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Z</a:t>
            </a:r>
            <a:r>
              <a:rPr lang="en-US" sz="2400" baseline="-25000" dirty="0" err="1" smtClean="0"/>
              <a:t>eff</a:t>
            </a:r>
            <a:r>
              <a:rPr lang="en-US" sz="2400" dirty="0" smtClean="0"/>
              <a:t>(CaSO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 = 15.3 → </a:t>
            </a:r>
            <a:r>
              <a:rPr lang="en-US" sz="2400" b="1" dirty="0" smtClean="0"/>
              <a:t>not tissue-equivalent at all </a:t>
            </a:r>
            <a:r>
              <a:rPr lang="en-US" sz="2400" dirty="0" smtClean="0"/>
              <a:t>→ major disadvantage of CaSO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: </a:t>
            </a:r>
            <a:r>
              <a:rPr lang="en-US" sz="2400" dirty="0" err="1" smtClean="0"/>
              <a:t>Dy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Solution → put filters (Al and Sn in previous example)</a:t>
            </a:r>
          </a:p>
          <a:p>
            <a:pPr lvl="1"/>
            <a:r>
              <a:rPr lang="en-US" sz="2000" dirty="0" smtClean="0"/>
              <a:t>Sn improves the response between 100 </a:t>
            </a:r>
            <a:r>
              <a:rPr lang="en-US" sz="2000" dirty="0" err="1" smtClean="0"/>
              <a:t>keV</a:t>
            </a:r>
            <a:r>
              <a:rPr lang="en-US" sz="2000" dirty="0" smtClean="0"/>
              <a:t> and 200 </a:t>
            </a:r>
            <a:r>
              <a:rPr lang="en-US" sz="2000" dirty="0" err="1" smtClean="0"/>
              <a:t>keV</a:t>
            </a:r>
            <a:r>
              <a:rPr lang="en-US" sz="2000" dirty="0" smtClean="0"/>
              <a:t> but implies a loss of sensitivity for E &lt; 100 </a:t>
            </a:r>
            <a:r>
              <a:rPr lang="en-US" sz="2000" dirty="0" err="1" smtClean="0"/>
              <a:t>keV</a:t>
            </a:r>
            <a:endParaRPr lang="en-US" sz="2000" dirty="0" smtClean="0"/>
          </a:p>
          <a:p>
            <a:pPr lvl="1"/>
            <a:r>
              <a:rPr lang="en-US" sz="2000" dirty="0" smtClean="0"/>
              <a:t>Al gives a good result for E ≈ 20 </a:t>
            </a:r>
            <a:r>
              <a:rPr lang="en-US" sz="2000" dirty="0" err="1" smtClean="0"/>
              <a:t>keV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The best result is obtained by considering a linear combination R of the 3 responses (bare, Sn, Al) →</a:t>
            </a:r>
          </a:p>
        </p:txBody>
      </p:sp>
      <p:pic>
        <p:nvPicPr>
          <p:cNvPr id="9" name="Image 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408808" y="5036284"/>
            <a:ext cx="4011147" cy="297716"/>
          </a:xfrm>
          <a:prstGeom prst="rect">
            <a:avLst/>
          </a:prstGeom>
          <a:noFill/>
          <a:ln/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17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Summary</a:t>
            </a:r>
            <a:r>
              <a:rPr lang="fr-BE" sz="2800" dirty="0" smtClean="0"/>
              <a:t> for CaSO</a:t>
            </a:r>
            <a:r>
              <a:rPr lang="fr-BE" sz="2800" baseline="-25000" dirty="0" smtClean="0"/>
              <a:t>4</a:t>
            </a:r>
            <a:r>
              <a:rPr lang="fr-BE" sz="2800" dirty="0" smtClean="0"/>
              <a:t>: Dy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Not tissue-equivalent</a:t>
            </a:r>
          </a:p>
          <a:p>
            <a:r>
              <a:rPr lang="en-US" sz="2400" dirty="0" smtClean="0"/>
              <a:t>Very dependent on the energy for E &lt; 200 </a:t>
            </a:r>
            <a:r>
              <a:rPr lang="en-US" sz="2400" dirty="0" err="1" smtClean="0"/>
              <a:t>keV</a:t>
            </a:r>
            <a:r>
              <a:rPr lang="en-US" sz="2400" dirty="0" smtClean="0"/>
              <a:t> (</a:t>
            </a:r>
            <a:r>
              <a:rPr lang="en-US" sz="2400" dirty="0">
                <a:latin typeface="cmmi10"/>
              </a:rPr>
              <a:t>°</a:t>
            </a:r>
            <a:r>
              <a:rPr lang="en-US" sz="2400" dirty="0" smtClean="0"/>
              <a:t> rays) → necessary to use filters</a:t>
            </a:r>
          </a:p>
          <a:p>
            <a:r>
              <a:rPr lang="en-US" sz="2400" dirty="0" smtClean="0"/>
              <a:t>The main luminescence is at ≈ 220 °C for 2 emission peaks at 478 nm and 571 nm</a:t>
            </a:r>
          </a:p>
          <a:p>
            <a:r>
              <a:rPr lang="en-US" sz="2400" dirty="0" smtClean="0"/>
              <a:t>The response of CaSO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: </a:t>
            </a:r>
            <a:r>
              <a:rPr lang="en-US" sz="2400" dirty="0" err="1" smtClean="0"/>
              <a:t>Dy</a:t>
            </a:r>
            <a:r>
              <a:rPr lang="en-US" sz="2400" dirty="0" smtClean="0"/>
              <a:t> as a function of the absorbed dose is linear to a </a:t>
            </a:r>
            <a:r>
              <a:rPr lang="en-US" sz="2400" dirty="0">
                <a:latin typeface="cmmi10"/>
              </a:rPr>
              <a:t>°</a:t>
            </a:r>
            <a:r>
              <a:rPr lang="en-US" sz="2400" dirty="0"/>
              <a:t>  </a:t>
            </a:r>
            <a:r>
              <a:rPr lang="en-US" sz="2400" dirty="0" smtClean="0"/>
              <a:t>dose of 10 </a:t>
            </a:r>
            <a:r>
              <a:rPr lang="en-US" sz="2400" dirty="0" err="1" smtClean="0"/>
              <a:t>Gy</a:t>
            </a:r>
            <a:r>
              <a:rPr lang="en-US" sz="2400" dirty="0" smtClean="0"/>
              <a:t> (100 </a:t>
            </a:r>
            <a:r>
              <a:rPr lang="en-US" sz="2400" dirty="0" err="1" smtClean="0"/>
              <a:t>Gy</a:t>
            </a:r>
            <a:r>
              <a:rPr lang="en-US" sz="2400" dirty="0" smtClean="0"/>
              <a:t> if addition of Cu)</a:t>
            </a:r>
          </a:p>
          <a:p>
            <a:r>
              <a:rPr lang="en-US" sz="2400" dirty="0" smtClean="0"/>
              <a:t>Minimum dose boundary ≈ 2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dirty="0" smtClean="0"/>
              <a:t>Gy</a:t>
            </a:r>
          </a:p>
          <a:p>
            <a:r>
              <a:rPr lang="en-US" sz="2400" dirty="0" smtClean="0"/>
              <a:t>Good long term stability of the information</a:t>
            </a:r>
          </a:p>
          <a:p>
            <a:r>
              <a:rPr lang="en-US" sz="2400" dirty="0" smtClean="0"/>
              <a:t>Optimum reusing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18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CaSO</a:t>
            </a:r>
            <a:r>
              <a:rPr lang="fr-BE" sz="2800" baseline="-25000" dirty="0"/>
              <a:t>4</a:t>
            </a:r>
            <a:r>
              <a:rPr lang="fr-BE" sz="2800" dirty="0"/>
              <a:t>: Dy </a:t>
            </a:r>
            <a:r>
              <a:rPr lang="fr-BE" sz="2800" dirty="0" err="1" smtClean="0"/>
              <a:t>dosimeter</a:t>
            </a:r>
            <a:r>
              <a:rPr lang="fr-BE" sz="2800" dirty="0" smtClean="0"/>
              <a:t> in practice (ULB) (1)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dosimeters are made as CaSO</a:t>
            </a:r>
            <a:r>
              <a:rPr lang="en-US" sz="2400" baseline="-25000" dirty="0" smtClean="0"/>
              <a:t>4 </a:t>
            </a:r>
            <a:r>
              <a:rPr lang="en-US" sz="2400" dirty="0" smtClean="0"/>
              <a:t>:</a:t>
            </a:r>
            <a:r>
              <a:rPr lang="en-US" sz="2400" dirty="0" err="1" smtClean="0"/>
              <a:t>Dy</a:t>
            </a:r>
            <a:r>
              <a:rPr lang="en-US" sz="2400" dirty="0" smtClean="0"/>
              <a:t>/PTFE</a:t>
            </a:r>
          </a:p>
          <a:p>
            <a:r>
              <a:rPr lang="en-US" sz="2400" dirty="0" smtClean="0"/>
              <a:t>PTFE (i.e. polytetrafluoroethylene or Teflon) is added to CaSO</a:t>
            </a:r>
            <a:r>
              <a:rPr lang="en-US" sz="2400" baseline="-25000" dirty="0" smtClean="0"/>
              <a:t>4</a:t>
            </a:r>
            <a:r>
              <a:rPr lang="en-US" sz="2400" dirty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order to make the </a:t>
            </a:r>
            <a:r>
              <a:rPr lang="en-US" sz="2400" dirty="0" smtClean="0"/>
              <a:t>chips </a:t>
            </a:r>
            <a:r>
              <a:rPr lang="en-US" sz="2400" dirty="0"/>
              <a:t>more flexible and less brittle </a:t>
            </a:r>
            <a:endParaRPr lang="en-US" sz="2400" dirty="0" smtClean="0"/>
          </a:p>
          <a:p>
            <a:r>
              <a:rPr lang="en-US" sz="2400" dirty="0" smtClean="0"/>
              <a:t>The dosimeters are symmetric and are composed of 8 reading slots (4 « useful » slots and 4 back-up slots)</a:t>
            </a:r>
          </a:p>
          <a:p>
            <a:r>
              <a:rPr lang="en-US" sz="2400" dirty="0" smtClean="0"/>
              <a:t>The box in polyethylene is composed of 2 areas → in these 2 areas there are </a:t>
            </a:r>
            <a:r>
              <a:rPr lang="en-US" sz="2400" dirty="0" smtClean="0">
                <a:latin typeface="Calibri"/>
              </a:rPr>
              <a:t>≠</a:t>
            </a:r>
            <a:r>
              <a:rPr lang="en-US" sz="2400" dirty="0" smtClean="0"/>
              <a:t> filters →</a:t>
            </a:r>
          </a:p>
          <a:p>
            <a:pPr lvl="1"/>
            <a:r>
              <a:rPr lang="en-US" sz="2000" dirty="0" smtClean="0"/>
              <a:t>Polyethylene filter (7 mg/cm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Al filter (2.5 mm)</a:t>
            </a:r>
          </a:p>
          <a:p>
            <a:pPr lvl="1"/>
            <a:r>
              <a:rPr lang="en-US" sz="2000" dirty="0" smtClean="0"/>
              <a:t>PTFE filter (3.18 mm)</a:t>
            </a:r>
          </a:p>
          <a:p>
            <a:pPr lvl="1"/>
            <a:r>
              <a:rPr lang="en-US" sz="2000" dirty="0" smtClean="0"/>
              <a:t>Filter of Al (0.13 mm) – Cu (0.50 mm) – </a:t>
            </a:r>
            <a:r>
              <a:rPr lang="en-US" sz="2000" dirty="0" err="1" smtClean="0"/>
              <a:t>Pb</a:t>
            </a:r>
            <a:r>
              <a:rPr lang="en-US" sz="2000" dirty="0" smtClean="0"/>
              <a:t>/Sn (0.75 mm) with holes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19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8873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LiF</a:t>
            </a:r>
            <a:r>
              <a:rPr lang="fr-BE" sz="2800" dirty="0"/>
              <a:t>: </a:t>
            </a:r>
            <a:r>
              <a:rPr lang="fr-BE" sz="2800" dirty="0" err="1"/>
              <a:t>Mg,Ti</a:t>
            </a:r>
            <a:r>
              <a:rPr lang="fr-BE" sz="2800" dirty="0"/>
              <a:t> </a:t>
            </a:r>
            <a:r>
              <a:rPr lang="fr-BE" sz="2800" dirty="0" err="1"/>
              <a:t>dosimeter</a:t>
            </a:r>
            <a:r>
              <a:rPr lang="fr-BE" sz="2800" dirty="0"/>
              <a:t> in practice (ULB - </a:t>
            </a:r>
            <a:r>
              <a:rPr lang="fr-BE" sz="2800" dirty="0" err="1"/>
              <a:t>old</a:t>
            </a:r>
            <a:r>
              <a:rPr lang="fr-BE" sz="2800" dirty="0" smtClean="0"/>
              <a:t>) (2)</a:t>
            </a:r>
            <a:endParaRPr lang="fr-BE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447800"/>
            <a:ext cx="7447698" cy="463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2</a:t>
            </a:fld>
            <a:endParaRPr lang="fr-BE" dirty="0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62098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CaSO</a:t>
            </a:r>
            <a:r>
              <a:rPr lang="fr-BE" sz="2800" baseline="-25000" dirty="0"/>
              <a:t>4</a:t>
            </a:r>
            <a:r>
              <a:rPr lang="fr-BE" sz="2800" dirty="0"/>
              <a:t>: Dy </a:t>
            </a:r>
            <a:r>
              <a:rPr lang="fr-BE" sz="2800" dirty="0" err="1"/>
              <a:t>dosimeter</a:t>
            </a:r>
            <a:r>
              <a:rPr lang="fr-BE" sz="2800" dirty="0"/>
              <a:t> in practice (ULB</a:t>
            </a:r>
            <a:r>
              <a:rPr lang="fr-BE" sz="2800" dirty="0" smtClean="0"/>
              <a:t>) (2) </a:t>
            </a:r>
            <a:endParaRPr lang="fr-BE" sz="2800" dirty="0"/>
          </a:p>
        </p:txBody>
      </p:sp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524000"/>
            <a:ext cx="7581900" cy="49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20</a:t>
            </a:fld>
            <a:endParaRPr lang="fr-BE" dirty="0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914400"/>
            <a:ext cx="8460395" cy="57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CaSO</a:t>
            </a:r>
            <a:r>
              <a:rPr lang="fr-BE" sz="2800" baseline="-25000" dirty="0"/>
              <a:t>4</a:t>
            </a:r>
            <a:r>
              <a:rPr lang="fr-BE" sz="2800" dirty="0"/>
              <a:t>: Dy </a:t>
            </a:r>
            <a:r>
              <a:rPr lang="fr-BE" sz="2800" dirty="0" err="1"/>
              <a:t>dosimeter</a:t>
            </a:r>
            <a:r>
              <a:rPr lang="fr-BE" sz="2800" dirty="0"/>
              <a:t> in practice (ULB</a:t>
            </a:r>
            <a:r>
              <a:rPr lang="fr-BE" sz="2800" dirty="0" smtClean="0"/>
              <a:t>) (3) </a:t>
            </a:r>
            <a:endParaRPr lang="fr-BE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21</a:t>
            </a:fld>
            <a:endParaRPr lang="fr-BE" dirty="0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28777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/>
          </a:bodyPr>
          <a:lstStyle/>
          <a:p>
            <a:r>
              <a:rPr lang="fr-BE" sz="2800" dirty="0"/>
              <a:t>CaSO</a:t>
            </a:r>
            <a:r>
              <a:rPr lang="fr-BE" sz="2800" baseline="-25000" dirty="0"/>
              <a:t>4</a:t>
            </a:r>
            <a:r>
              <a:rPr lang="fr-BE" sz="2800" dirty="0"/>
              <a:t>: Dy </a:t>
            </a:r>
            <a:r>
              <a:rPr lang="fr-BE" sz="2800" dirty="0" err="1" smtClean="0"/>
              <a:t>dosimeter</a:t>
            </a:r>
            <a:r>
              <a:rPr lang="fr-BE" sz="2800" dirty="0" smtClean="0"/>
              <a:t> in practice: </a:t>
            </a:r>
            <a:r>
              <a:rPr lang="fr-BE" sz="2800" dirty="0" err="1" smtClean="0"/>
              <a:t>Interpretation</a:t>
            </a:r>
            <a:r>
              <a:rPr lang="fr-BE" sz="2800" dirty="0" smtClean="0"/>
              <a:t> of the </a:t>
            </a:r>
            <a:r>
              <a:rPr lang="fr-BE" sz="2800" dirty="0" err="1" smtClean="0"/>
              <a:t>results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Slot under polyethylene → this window allows the detection of small </a:t>
            </a:r>
            <a:r>
              <a:rPr lang="en-US" sz="2400" i="1" dirty="0" smtClean="0"/>
              <a:t>E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 and of </a:t>
            </a:r>
            <a:r>
              <a:rPr lang="en-US" sz="2400" dirty="0">
                <a:latin typeface="cmmi10"/>
              </a:rPr>
              <a:t>¯</a:t>
            </a:r>
            <a:r>
              <a:rPr lang="en-US" sz="2400" dirty="0"/>
              <a:t> </a:t>
            </a:r>
            <a:r>
              <a:rPr lang="en-US" sz="2400" dirty="0" smtClean="0"/>
              <a:t>rays → the </a:t>
            </a:r>
            <a:r>
              <a:rPr lang="en-US" sz="2400" i="1" dirty="0" smtClean="0"/>
              <a:t>E</a:t>
            </a:r>
            <a:r>
              <a:rPr lang="en-US" sz="2400" dirty="0" smtClean="0"/>
              <a:t> response for this slot implies an overestimation of a factor 20 for small </a:t>
            </a:r>
            <a:r>
              <a:rPr lang="en-US" sz="2400" i="1" dirty="0" smtClean="0"/>
              <a:t>E</a:t>
            </a:r>
            <a:r>
              <a:rPr lang="en-US" sz="2400" dirty="0" smtClean="0"/>
              <a:t> (X-ray) → overestimation compensated by the other slots with a calculation algorithm </a:t>
            </a:r>
          </a:p>
          <a:p>
            <a:r>
              <a:rPr lang="en-US" sz="2400" dirty="0" smtClean="0"/>
              <a:t>Slot under Teflon → allows to approximately determine the energy to which the dosimeter was exposed and to correct the measurement of the previous slot via a algorithm </a:t>
            </a:r>
          </a:p>
          <a:p>
            <a:r>
              <a:rPr lang="en-US" sz="2400" dirty="0" smtClean="0"/>
              <a:t>Slot under Al → stopping of </a:t>
            </a:r>
            <a:r>
              <a:rPr lang="en-US" sz="2400" dirty="0" smtClean="0">
                <a:latin typeface="cmmi10"/>
              </a:rPr>
              <a:t>¯</a:t>
            </a:r>
            <a:r>
              <a:rPr lang="en-US" sz="2400" dirty="0" smtClean="0"/>
              <a:t> with </a:t>
            </a:r>
            <a:r>
              <a:rPr lang="en-US" sz="2400" i="1" dirty="0" smtClean="0"/>
              <a:t>E &lt;</a:t>
            </a:r>
            <a:r>
              <a:rPr lang="en-US" sz="2400" dirty="0" smtClean="0"/>
              <a:t> 2.2 MeV → </a:t>
            </a:r>
            <a:r>
              <a:rPr lang="en-US" sz="2400" dirty="0" smtClean="0">
                <a:latin typeface="cmmi10"/>
              </a:rPr>
              <a:t>° </a:t>
            </a:r>
            <a:r>
              <a:rPr lang="en-US" sz="2400" dirty="0" smtClean="0"/>
              <a:t>measurement </a:t>
            </a:r>
            <a:endParaRPr lang="en-US" sz="2400" dirty="0"/>
          </a:p>
          <a:p>
            <a:r>
              <a:rPr lang="en-US" sz="2400" dirty="0" smtClean="0"/>
              <a:t>Slot with mixing filter → allows to measure the </a:t>
            </a:r>
            <a:r>
              <a:rPr lang="en-US" sz="2400" dirty="0">
                <a:latin typeface="cmmi10"/>
              </a:rPr>
              <a:t>°</a:t>
            </a:r>
            <a:r>
              <a:rPr lang="en-US" sz="2400" dirty="0" smtClean="0"/>
              <a:t> dose </a:t>
            </a:r>
            <a:r>
              <a:rPr lang="en-US" sz="2400" dirty="0"/>
              <a:t>i</a:t>
            </a:r>
            <a:r>
              <a:rPr lang="en-US" sz="2400" dirty="0" smtClean="0"/>
              <a:t>n depth (the holes hallows the crossing of a part of the 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22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/>
          </a:bodyPr>
          <a:lstStyle/>
          <a:p>
            <a:r>
              <a:rPr lang="fr-BE" sz="2800" dirty="0" err="1"/>
              <a:t>LiF</a:t>
            </a:r>
            <a:r>
              <a:rPr lang="fr-BE" sz="2800" dirty="0"/>
              <a:t>: </a:t>
            </a:r>
            <a:r>
              <a:rPr lang="fr-BE" sz="2800" dirty="0" err="1"/>
              <a:t>Mg,Ti</a:t>
            </a:r>
            <a:r>
              <a:rPr lang="fr-BE" sz="2800" dirty="0"/>
              <a:t> </a:t>
            </a:r>
            <a:r>
              <a:rPr lang="fr-BE" sz="2800" dirty="0" err="1"/>
              <a:t>dosimeter</a:t>
            </a:r>
            <a:r>
              <a:rPr lang="fr-BE" sz="2800" dirty="0"/>
              <a:t> in </a:t>
            </a:r>
            <a:r>
              <a:rPr lang="fr-BE" sz="2800" dirty="0" smtClean="0"/>
              <a:t>practice: </a:t>
            </a:r>
            <a:r>
              <a:rPr lang="fr-BE" sz="2800" dirty="0" err="1" smtClean="0"/>
              <a:t>Interpretation</a:t>
            </a:r>
            <a:r>
              <a:rPr lang="fr-BE" sz="2800" dirty="0" smtClean="0"/>
              <a:t> of </a:t>
            </a:r>
            <a:r>
              <a:rPr lang="fr-BE" sz="2800" dirty="0" err="1" smtClean="0"/>
              <a:t>results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334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Slot under Teflon/Cd filter</a:t>
            </a:r>
            <a:r>
              <a:rPr lang="en-US" sz="2400" dirty="0"/>
              <a:t>→ </a:t>
            </a:r>
            <a:r>
              <a:rPr lang="en-US" sz="2400" dirty="0" smtClean="0"/>
              <a:t>neutrons dosimetry</a:t>
            </a:r>
          </a:p>
          <a:p>
            <a:r>
              <a:rPr lang="en-US" sz="2400" dirty="0" smtClean="0"/>
              <a:t>The Cu/Al filter allows a discrimination between 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 rays and X rays generally used in medicine (20 </a:t>
            </a:r>
            <a:r>
              <a:rPr lang="en-US" sz="2400" dirty="0" err="1" smtClean="0"/>
              <a:t>keV</a:t>
            </a:r>
            <a:r>
              <a:rPr lang="en-US" sz="2400" dirty="0" smtClean="0"/>
              <a:t> &lt; E</a:t>
            </a:r>
            <a:r>
              <a:rPr lang="en-US" sz="2400" i="1" dirty="0" smtClean="0"/>
              <a:t> &lt; </a:t>
            </a:r>
            <a:r>
              <a:rPr lang="en-US" sz="2400" dirty="0" smtClean="0"/>
              <a:t>60 </a:t>
            </a:r>
            <a:r>
              <a:rPr lang="en-US" sz="2400" dirty="0" err="1" smtClean="0"/>
              <a:t>keV</a:t>
            </a:r>
            <a:r>
              <a:rPr lang="en-US" sz="2400" dirty="0" smtClean="0"/>
              <a:t>) </a:t>
            </a:r>
            <a:r>
              <a:rPr lang="en-US" sz="2400" i="1" dirty="0" smtClean="0"/>
              <a:t>→</a:t>
            </a:r>
            <a:r>
              <a:rPr lang="en-US" sz="2400" dirty="0" smtClean="0"/>
              <a:t> the absorbed dose under this filter is due to large E 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 (as a first approximation)</a:t>
            </a:r>
          </a:p>
          <a:p>
            <a:r>
              <a:rPr lang="en-US" sz="2400" dirty="0" smtClean="0"/>
              <a:t>Teflon filter → this window is used to discriminate the </a:t>
            </a:r>
            <a:r>
              <a:rPr lang="en-US" sz="2400" dirty="0" smtClean="0">
                <a:latin typeface="cmmi10"/>
              </a:rPr>
              <a:t>¯</a:t>
            </a:r>
            <a:r>
              <a:rPr lang="en-US" sz="2400" dirty="0" smtClean="0"/>
              <a:t> rays and to settle an </a:t>
            </a:r>
            <a:r>
              <a:rPr lang="en-US" sz="2400" dirty="0"/>
              <a:t>e</a:t>
            </a:r>
            <a:r>
              <a:rPr lang="en-US" sz="2400" dirty="0" smtClean="0"/>
              <a:t>lectronic equilibrium sufficient for 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 with larger E</a:t>
            </a:r>
          </a:p>
          <a:p>
            <a:r>
              <a:rPr lang="en-US" sz="2400" dirty="0" smtClean="0"/>
              <a:t>The deep dose is </a:t>
            </a:r>
            <a:r>
              <a:rPr lang="en-US" sz="2400" dirty="0"/>
              <a:t>the </a:t>
            </a:r>
            <a:r>
              <a:rPr lang="en-US" sz="2400" dirty="0" smtClean="0"/>
              <a:t>combining result of these 2 slots: Cu/Al and Teflon</a:t>
            </a:r>
          </a:p>
          <a:p>
            <a:r>
              <a:rPr lang="en-US" sz="2400" dirty="0" smtClean="0"/>
              <a:t>The bare window has practically a response curve identical to the one of the plastic window for 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 with E &gt; 20 </a:t>
            </a:r>
            <a:r>
              <a:rPr lang="en-US" sz="2400" dirty="0" err="1" smtClean="0"/>
              <a:t>keV</a:t>
            </a:r>
            <a:r>
              <a:rPr lang="en-US" sz="2400" dirty="0" smtClean="0"/>
              <a:t> → this window allows the detection of 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 with E &lt; 10 </a:t>
            </a:r>
            <a:r>
              <a:rPr lang="en-US" sz="2400" dirty="0" err="1" smtClean="0"/>
              <a:t>keV</a:t>
            </a:r>
            <a:r>
              <a:rPr lang="en-US" sz="2400" dirty="0" smtClean="0"/>
              <a:t> and of </a:t>
            </a:r>
            <a:r>
              <a:rPr lang="en-US" sz="2400" dirty="0" smtClean="0">
                <a:latin typeface="cmmi10"/>
              </a:rPr>
              <a:t>¯</a:t>
            </a:r>
            <a:r>
              <a:rPr lang="en-US" sz="2400" dirty="0" smtClean="0"/>
              <a:t> rays (fragile window)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3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CaSO</a:t>
            </a:r>
            <a:r>
              <a:rPr lang="fr-BE" sz="2800" baseline="-25000" dirty="0" smtClean="0"/>
              <a:t>4</a:t>
            </a:r>
            <a:r>
              <a:rPr lang="fr-BE" sz="2800" dirty="0" smtClean="0"/>
              <a:t>:Dy: Structure of CaSO</a:t>
            </a:r>
            <a:r>
              <a:rPr lang="fr-BE" sz="2800" baseline="-25000" dirty="0" smtClean="0"/>
              <a:t>4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648200"/>
            <a:ext cx="8382000" cy="2209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Orthorhombic structure largely more complicated than </a:t>
            </a:r>
            <a:r>
              <a:rPr lang="en-US" sz="2400" dirty="0" err="1" smtClean="0"/>
              <a:t>LiF</a:t>
            </a:r>
            <a:endParaRPr lang="en-US" sz="2400" dirty="0" smtClean="0"/>
          </a:p>
          <a:p>
            <a:r>
              <a:rPr lang="en-US" sz="2400" i="1" dirty="0" smtClean="0"/>
              <a:t>(…) efforts have been focused on making an efficient material, and this has been achieved. Understanding the mechanisms has been of secondary importance. Indeed for a material of such great complexity (…), it is well beyond the scope of current condensed matter scientists.</a:t>
            </a:r>
          </a:p>
        </p:txBody>
      </p:sp>
      <p:pic>
        <p:nvPicPr>
          <p:cNvPr id="36866" name="Picture 2" descr="http://www.rsc.org/ej/CP/2003/b208314k/b208314k-f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219200"/>
            <a:ext cx="3657600" cy="3275045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4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Additional</a:t>
            </a:r>
            <a:r>
              <a:rPr lang="fr-BE" sz="2800" dirty="0" smtClean="0"/>
              <a:t> </a:t>
            </a:r>
            <a:r>
              <a:rPr lang="fr-BE" sz="2800" dirty="0" err="1" smtClean="0"/>
              <a:t>impurities</a:t>
            </a:r>
            <a:r>
              <a:rPr lang="fr-BE" sz="2800" dirty="0" smtClean="0"/>
              <a:t>: </a:t>
            </a:r>
            <a:r>
              <a:rPr lang="fr-BE" sz="2800" dirty="0" err="1" smtClean="0"/>
              <a:t>primary</a:t>
            </a:r>
            <a:r>
              <a:rPr lang="fr-BE" sz="2800" dirty="0" smtClean="0"/>
              <a:t> </a:t>
            </a:r>
            <a:r>
              <a:rPr lang="fr-BE" sz="2800" dirty="0" err="1" smtClean="0"/>
              <a:t>impurities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43400" y="1600200"/>
            <a:ext cx="44958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Rare earths are chosen as primary impurities, give a good sensitivity, limit the peaks at small T° and induce a good stability at about 200 °C</a:t>
            </a:r>
          </a:p>
          <a:p>
            <a:r>
              <a:rPr lang="en-US" sz="2400" dirty="0" smtClean="0"/>
              <a:t>Dysprosium (</a:t>
            </a:r>
            <a:r>
              <a:rPr lang="en-US" sz="2400" dirty="0" err="1" smtClean="0"/>
              <a:t>Dy</a:t>
            </a:r>
            <a:r>
              <a:rPr lang="en-US" sz="2400" dirty="0" smtClean="0"/>
              <a:t>) and Thulium (Tm) give the best sensitivity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740000">
            <a:off x="278189" y="1111105"/>
            <a:ext cx="370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3733800" y="1143000"/>
            <a:ext cx="533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BE" dirty="0" smtClean="0"/>
              <a:t>Y</a:t>
            </a:r>
          </a:p>
          <a:p>
            <a:pPr>
              <a:spcAft>
                <a:spcPts val="400"/>
              </a:spcAft>
            </a:pPr>
            <a:r>
              <a:rPr lang="fr-BE" dirty="0" smtClean="0"/>
              <a:t>Lu</a:t>
            </a:r>
          </a:p>
          <a:p>
            <a:pPr>
              <a:spcAft>
                <a:spcPts val="400"/>
              </a:spcAft>
            </a:pPr>
            <a:r>
              <a:rPr lang="fr-BE" dirty="0" smtClean="0"/>
              <a:t>Yb</a:t>
            </a:r>
          </a:p>
          <a:p>
            <a:pPr>
              <a:spcAft>
                <a:spcPts val="400"/>
              </a:spcAft>
            </a:pPr>
            <a:r>
              <a:rPr lang="fr-BE" dirty="0" smtClean="0">
                <a:solidFill>
                  <a:srgbClr val="FF0000"/>
                </a:solidFill>
              </a:rPr>
              <a:t>Tm</a:t>
            </a:r>
          </a:p>
          <a:p>
            <a:pPr>
              <a:spcAft>
                <a:spcPts val="400"/>
              </a:spcAft>
            </a:pPr>
            <a:r>
              <a:rPr lang="fr-BE" dirty="0" smtClean="0"/>
              <a:t>Er</a:t>
            </a:r>
          </a:p>
          <a:p>
            <a:pPr>
              <a:spcAft>
                <a:spcPts val="400"/>
              </a:spcAft>
            </a:pPr>
            <a:r>
              <a:rPr lang="fr-BE" dirty="0" smtClean="0"/>
              <a:t>Ho</a:t>
            </a:r>
          </a:p>
          <a:p>
            <a:pPr>
              <a:spcAft>
                <a:spcPts val="400"/>
              </a:spcAft>
            </a:pPr>
            <a:r>
              <a:rPr lang="fr-BE" dirty="0" smtClean="0">
                <a:solidFill>
                  <a:srgbClr val="FF0000"/>
                </a:solidFill>
              </a:rPr>
              <a:t>Dy</a:t>
            </a:r>
          </a:p>
          <a:p>
            <a:pPr>
              <a:spcAft>
                <a:spcPts val="400"/>
              </a:spcAft>
            </a:pPr>
            <a:r>
              <a:rPr lang="fr-BE" dirty="0" smtClean="0"/>
              <a:t>Tb</a:t>
            </a:r>
          </a:p>
          <a:p>
            <a:pPr>
              <a:spcAft>
                <a:spcPts val="400"/>
              </a:spcAft>
            </a:pPr>
            <a:r>
              <a:rPr lang="fr-BE" dirty="0" smtClean="0"/>
              <a:t>Gd</a:t>
            </a:r>
          </a:p>
          <a:p>
            <a:pPr>
              <a:spcAft>
                <a:spcPts val="400"/>
              </a:spcAft>
            </a:pPr>
            <a:r>
              <a:rPr lang="fr-BE" dirty="0" smtClean="0"/>
              <a:t>Eu</a:t>
            </a:r>
          </a:p>
          <a:p>
            <a:pPr>
              <a:spcAft>
                <a:spcPts val="400"/>
              </a:spcAft>
            </a:pPr>
            <a:r>
              <a:rPr lang="fr-BE" dirty="0" err="1" smtClean="0"/>
              <a:t>Sm</a:t>
            </a:r>
            <a:endParaRPr lang="fr-BE" dirty="0" smtClean="0"/>
          </a:p>
          <a:p>
            <a:pPr>
              <a:spcAft>
                <a:spcPts val="400"/>
              </a:spcAft>
            </a:pPr>
            <a:r>
              <a:rPr lang="fr-BE" dirty="0" err="1" smtClean="0"/>
              <a:t>Nd</a:t>
            </a:r>
            <a:endParaRPr lang="fr-BE" dirty="0" smtClean="0"/>
          </a:p>
          <a:p>
            <a:pPr>
              <a:spcAft>
                <a:spcPts val="400"/>
              </a:spcAft>
            </a:pPr>
            <a:r>
              <a:rPr lang="fr-BE" dirty="0" smtClean="0"/>
              <a:t>Pr</a:t>
            </a:r>
          </a:p>
          <a:p>
            <a:pPr>
              <a:spcAft>
                <a:spcPts val="400"/>
              </a:spcAft>
            </a:pPr>
            <a:r>
              <a:rPr lang="fr-BE" dirty="0" smtClean="0"/>
              <a:t>Ce</a:t>
            </a:r>
          </a:p>
          <a:p>
            <a:pPr>
              <a:spcAft>
                <a:spcPts val="400"/>
              </a:spcAft>
            </a:pPr>
            <a:r>
              <a:rPr lang="fr-BE" dirty="0" smtClean="0"/>
              <a:t>La</a:t>
            </a:r>
          </a:p>
          <a:p>
            <a:pPr>
              <a:spcAft>
                <a:spcPts val="400"/>
              </a:spcAft>
            </a:pPr>
            <a:r>
              <a:rPr lang="fr-BE" dirty="0" smtClean="0"/>
              <a:t> -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5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9005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Sensitivity</a:t>
            </a:r>
            <a:r>
              <a:rPr lang="fr-BE" sz="2800" dirty="0" smtClean="0"/>
              <a:t> as a </a:t>
            </a:r>
            <a:r>
              <a:rPr lang="fr-BE" sz="2800" dirty="0" err="1" smtClean="0"/>
              <a:t>function</a:t>
            </a:r>
            <a:r>
              <a:rPr lang="fr-BE" sz="2800" dirty="0" smtClean="0"/>
              <a:t> of the </a:t>
            </a:r>
            <a:r>
              <a:rPr lang="fr-BE" sz="2800" dirty="0" err="1" smtClean="0"/>
              <a:t>amount</a:t>
            </a:r>
            <a:r>
              <a:rPr lang="fr-BE" sz="2800" dirty="0" smtClean="0"/>
              <a:t> of Dy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Each </a:t>
            </a:r>
            <a:r>
              <a:rPr lang="en-US" sz="2400" dirty="0" err="1" smtClean="0"/>
              <a:t>Dy</a:t>
            </a:r>
            <a:r>
              <a:rPr lang="en-US" sz="2400" dirty="0" smtClean="0"/>
              <a:t> (or Tm) site requires </a:t>
            </a:r>
            <a:r>
              <a:rPr lang="en-US" sz="2400" dirty="0"/>
              <a:t>an </a:t>
            </a:r>
            <a:r>
              <a:rPr lang="en-US" sz="2400" dirty="0" smtClean="0"/>
              <a:t>independent </a:t>
            </a:r>
            <a:r>
              <a:rPr lang="en-US" sz="2400" dirty="0"/>
              <a:t>volume </a:t>
            </a:r>
            <a:r>
              <a:rPr lang="en-US" sz="2400" dirty="0" smtClean="0"/>
              <a:t>of the crystal → if these volumes are superimposed (large concentration of impurities) → sensitivity ↘</a:t>
            </a:r>
          </a:p>
          <a:p>
            <a:r>
              <a:rPr lang="en-US" sz="2400" dirty="0" smtClean="0"/>
              <a:t>There is an optimum concentration of impurities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2667000" y="3200400"/>
            <a:ext cx="3907448" cy="350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6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Additional</a:t>
            </a:r>
            <a:r>
              <a:rPr lang="fr-BE" sz="2800" dirty="0"/>
              <a:t> </a:t>
            </a:r>
            <a:r>
              <a:rPr lang="fr-BE" sz="2800" dirty="0" err="1"/>
              <a:t>impurities</a:t>
            </a:r>
            <a:r>
              <a:rPr lang="fr-BE" sz="2800" dirty="0"/>
              <a:t>: </a:t>
            </a:r>
            <a:r>
              <a:rPr lang="fr-BE" sz="2800" dirty="0" err="1" smtClean="0"/>
              <a:t>secondary</a:t>
            </a:r>
            <a:r>
              <a:rPr lang="fr-BE" sz="2800" dirty="0" smtClean="0"/>
              <a:t> </a:t>
            </a:r>
            <a:r>
              <a:rPr lang="fr-BE" sz="2800" dirty="0" err="1"/>
              <a:t>impurities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Dy</a:t>
            </a:r>
            <a:r>
              <a:rPr lang="en-US" sz="2400" baseline="30000" dirty="0" smtClean="0"/>
              <a:t>3+</a:t>
            </a:r>
            <a:r>
              <a:rPr lang="en-US" sz="2400" dirty="0" smtClean="0"/>
              <a:t> replaces </a:t>
            </a:r>
            <a:r>
              <a:rPr lang="en-US" sz="2400" dirty="0"/>
              <a:t>a </a:t>
            </a:r>
            <a:r>
              <a:rPr lang="en-US" sz="2400" dirty="0" smtClean="0"/>
              <a:t>Ca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ion → compensation is required to conserve the charge → </a:t>
            </a:r>
            <a:r>
              <a:rPr lang="en-US" sz="2400" dirty="0" smtClean="0">
                <a:latin typeface="Calibri"/>
              </a:rPr>
              <a:t>≠ mechanisms have been considered: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Dy</a:t>
            </a:r>
            <a:r>
              <a:rPr lang="en-US" sz="2000" baseline="30000" dirty="0" smtClean="0"/>
              <a:t>3+  </a:t>
            </a:r>
            <a:r>
              <a:rPr lang="en-US" sz="2000" dirty="0" smtClean="0">
                <a:latin typeface="Calibri"/>
              </a:rPr>
              <a:t>is compensated by </a:t>
            </a:r>
            <a:r>
              <a:rPr lang="en-US" sz="2000" dirty="0"/>
              <a:t>a </a:t>
            </a:r>
            <a:r>
              <a:rPr lang="en-US" sz="2000" dirty="0" smtClean="0"/>
              <a:t>secondary</a:t>
            </a:r>
            <a:r>
              <a:rPr lang="en-US" sz="2000" dirty="0" smtClean="0">
                <a:latin typeface="Calibri"/>
              </a:rPr>
              <a:t> impurity deliberately added to the TLD (hydrogen or alkaline) → good results have been obtained with Na</a:t>
            </a:r>
            <a:r>
              <a:rPr lang="en-US" sz="2000" baseline="30000" dirty="0" smtClean="0">
                <a:latin typeface="Calibri"/>
              </a:rPr>
              <a:t>+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Calibri"/>
              </a:rPr>
              <a:t>A </a:t>
            </a:r>
            <a:r>
              <a:rPr lang="en-US" sz="2000" dirty="0" smtClean="0"/>
              <a:t>Dy</a:t>
            </a:r>
            <a:r>
              <a:rPr lang="en-US" sz="2000" baseline="30000" dirty="0" smtClean="0"/>
              <a:t>3+ </a:t>
            </a:r>
            <a:r>
              <a:rPr lang="en-US" sz="2000" dirty="0" smtClean="0">
                <a:latin typeface="Calibri"/>
              </a:rPr>
              <a:t>pair is associated to a </a:t>
            </a:r>
            <a:r>
              <a:rPr lang="en-US" sz="2000" dirty="0" smtClean="0"/>
              <a:t>Ca</a:t>
            </a:r>
            <a:r>
              <a:rPr lang="en-US" sz="2000" baseline="30000" dirty="0" smtClean="0"/>
              <a:t>2+</a:t>
            </a:r>
            <a:r>
              <a:rPr lang="en-US" sz="2000" dirty="0" smtClean="0">
                <a:latin typeface="Calibri"/>
              </a:rPr>
              <a:t> vacancy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Calibri"/>
              </a:rPr>
              <a:t>Replacement of oxygen by nitrogen </a:t>
            </a:r>
            <a:r>
              <a:rPr lang="en-US" sz="2000" dirty="0"/>
              <a:t>as </a:t>
            </a:r>
            <a:r>
              <a:rPr lang="en-US" sz="2000" dirty="0" smtClean="0"/>
              <a:t>secondary impurity</a:t>
            </a:r>
            <a:endParaRPr lang="en-US" sz="2000" dirty="0" smtClean="0">
              <a:latin typeface="Calibri"/>
            </a:endParaRPr>
          </a:p>
          <a:p>
            <a:endParaRPr lang="en-US" sz="2400" dirty="0" smtClean="0">
              <a:latin typeface="Calibri"/>
            </a:endParaRPr>
          </a:p>
          <a:p>
            <a:r>
              <a:rPr lang="en-US" sz="2400" dirty="0" smtClean="0">
                <a:latin typeface="Calibri"/>
              </a:rPr>
              <a:t>Practically → it « seems » that there is a combination of the 3 mechanisms</a:t>
            </a:r>
            <a:endParaRPr lang="en-US" sz="24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7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Size of </a:t>
            </a:r>
            <a:r>
              <a:rPr lang="fr-BE" sz="2800" dirty="0"/>
              <a:t>the </a:t>
            </a:r>
            <a:r>
              <a:rPr lang="fr-BE" sz="2800" dirty="0" smtClean="0"/>
              <a:t>CaSO</a:t>
            </a:r>
            <a:r>
              <a:rPr lang="fr-BE" sz="2800" baseline="-25000" dirty="0" smtClean="0"/>
              <a:t>4</a:t>
            </a:r>
            <a:r>
              <a:rPr lang="fr-BE" sz="2800" dirty="0" smtClean="0"/>
              <a:t> grains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CaSO</a:t>
            </a:r>
            <a:r>
              <a:rPr lang="en-US" sz="2400" baseline="-25000" dirty="0" smtClean="0"/>
              <a:t>4 </a:t>
            </a:r>
            <a:r>
              <a:rPr lang="en-US" sz="2400" dirty="0" smtClean="0"/>
              <a:t> is generally obtained as </a:t>
            </a:r>
            <a:r>
              <a:rPr lang="en-US" sz="2400" dirty="0" err="1" smtClean="0"/>
              <a:t>polycrystal</a:t>
            </a:r>
            <a:r>
              <a:rPr lang="en-US" sz="2400" dirty="0" smtClean="0"/>
              <a:t> with grain size depending of the manufacturing process</a:t>
            </a:r>
          </a:p>
          <a:p>
            <a:r>
              <a:rPr lang="en-US" sz="2400" dirty="0" smtClean="0"/>
              <a:t>If the grain size ↗ → the sensitivity ↗ ↔ the larger grains have a larger impurities %</a:t>
            </a:r>
          </a:p>
          <a:p>
            <a:r>
              <a:rPr lang="en-US" sz="2400" dirty="0" smtClean="0"/>
              <a:t>Attention → if the grain size ↗ too much → becomes fragile</a:t>
            </a:r>
          </a:p>
        </p:txBody>
      </p:sp>
      <p:pic>
        <p:nvPicPr>
          <p:cNvPr id="8" name="Image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286000" y="3810000"/>
            <a:ext cx="4607121" cy="2557481"/>
          </a:xfrm>
          <a:prstGeom prst="rect">
            <a:avLst/>
          </a:prstGeom>
          <a:noFill/>
          <a:ln/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8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Example</a:t>
            </a:r>
            <a:r>
              <a:rPr lang="fr-BE" sz="2800" dirty="0" smtClean="0"/>
              <a:t> of GC for CaSO</a:t>
            </a:r>
            <a:r>
              <a:rPr lang="fr-BE" sz="2800" baseline="-25000" dirty="0" smtClean="0"/>
              <a:t>4</a:t>
            </a:r>
            <a:r>
              <a:rPr lang="fr-BE" sz="2800" dirty="0" smtClean="0"/>
              <a:t>: Dy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5562600"/>
            <a:ext cx="83058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Main Peak at 220 °C</a:t>
            </a:r>
          </a:p>
          <a:p>
            <a:r>
              <a:rPr lang="en-US" sz="2400" dirty="0" smtClean="0"/>
              <a:t>Large dependence on the annealing conditions and of </a:t>
            </a:r>
            <a:r>
              <a:rPr lang="en-US" sz="2400" dirty="0"/>
              <a:t>the </a:t>
            </a:r>
            <a:r>
              <a:rPr lang="en-US" sz="2400" dirty="0" smtClean="0"/>
              <a:t>secondary impurities (here a small amount of Na)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066800"/>
            <a:ext cx="4876800" cy="446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9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le}[h!]&#10;\begin{center}&#10;\begin{tabular}{c c}&#10;\hline\hline&#10;~~Taille des grains ($\mu$m)~~ &amp; ~~Sensibilit\'e relative~~ \\&#10;\hline&#10;100-200 &amp;1.00\\&#10;63-125&amp; 0.82\\&#10;45-152&amp;0.77\\&#10;63-100&amp;0.74\\&#10;45-100&amp;0.73\\&#10;0-100&amp;0.62\\&#10;45-63&amp;0.69\\&#10;0-63&amp;0.60\\&#10;0-45&amp;0.47\\&#10;\hline\hline&#10;\end{tabular}&#10;\end{center}&#10;\end{table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7"/>
  <p:tag name="PICTUREFILESIZE" val="79474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Dy^{3+}\rightarrow Dy^{2+}+ h^+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9"/>
  <p:tag name="PICTUREFILESIZE" val="2978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(Dy^{3+}+SO_4^{2-})\rightarrow (Dy^{3+}+SO_4^{-})+e^-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3"/>
  <p:tag name="PICTUREFILESIZE" val="6269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(Dy^{3+}+O_2^{2-})\rightarrow (Dy^{3+}+O_2^{3-})+h^+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5"/>
  <p:tag name="PICTUREFILESIZE" val="598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R=k_1R_{\mbox{sans}}+k_2R_{Sn}+k_3R_{Al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5"/>
  <p:tag name="PICTUREFILESIZE" val="37716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8627</TotalTime>
  <Words>1466</Words>
  <Application>Microsoft Office PowerPoint</Application>
  <PresentationFormat>Affichage à l'écran (4:3)</PresentationFormat>
  <Paragraphs>174</Paragraphs>
  <Slides>22</Slides>
  <Notes>22</Notes>
  <HiddenSlides>0</HiddenSlides>
  <MMClips>22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cmsy10</vt:lpstr>
      <vt:lpstr>cmmi10</vt:lpstr>
      <vt:lpstr>Thème Office</vt:lpstr>
      <vt:lpstr>LiF: Mg,Ti dosimeter in practice (ULB - old) (1) </vt:lpstr>
      <vt:lpstr>LiF: Mg,Ti dosimeter in practice (ULB - old) (2)</vt:lpstr>
      <vt:lpstr>LiF: Mg,Ti dosimeter in practice: Interpretation of results</vt:lpstr>
      <vt:lpstr>CaSO4:Dy: Structure of CaSO4</vt:lpstr>
      <vt:lpstr>Additional impurities: primary impurities</vt:lpstr>
      <vt:lpstr>Sensitivity as a function of the amount of Dy</vt:lpstr>
      <vt:lpstr>Additional impurities: secondary impurities</vt:lpstr>
      <vt:lpstr>Size of the CaSO4 grains</vt:lpstr>
      <vt:lpstr>Example of GC for CaSO4: Dy</vt:lpstr>
      <vt:lpstr>Emission mechanisms (1)</vt:lpstr>
      <vt:lpstr>Emission mechanisms (2)</vt:lpstr>
      <vt:lpstr>Fading for CaSO4: Dy</vt:lpstr>
      <vt:lpstr>Sensitivity of CaSO4: Dy</vt:lpstr>
      <vt:lpstr>Dose response of CaSO4: Dy (1) </vt:lpstr>
      <vt:lpstr>Dose response of CaSO4: Dy (2) </vt:lpstr>
      <vt:lpstr>Energy response of CaSO4: Dy (1)</vt:lpstr>
      <vt:lpstr>Energy response of CaSO4: Dy (2)</vt:lpstr>
      <vt:lpstr>Summary for CaSO4: Dy </vt:lpstr>
      <vt:lpstr>CaSO4: Dy dosimeter in practice (ULB) (1) </vt:lpstr>
      <vt:lpstr>CaSO4: Dy dosimeter in practice (ULB) (2) </vt:lpstr>
      <vt:lpstr>CaSO4: Dy dosimeter in practice (ULB) (3) </vt:lpstr>
      <vt:lpstr>CaSO4: Dy dosimeter in practice: Interpretation of the 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VIII:  Film photographique</dc:title>
  <dc:creator>Utilisateur Windows</dc:creator>
  <cp:lastModifiedBy>ULB</cp:lastModifiedBy>
  <cp:revision>623</cp:revision>
  <dcterms:created xsi:type="dcterms:W3CDTF">2012-10-01T12:06:49Z</dcterms:created>
  <dcterms:modified xsi:type="dcterms:W3CDTF">2020-10-29T08:51:46Z</dcterms:modified>
</cp:coreProperties>
</file>