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48" r:id="rId2"/>
    <p:sldId id="349" r:id="rId3"/>
    <p:sldId id="350" r:id="rId4"/>
    <p:sldId id="353" r:id="rId5"/>
    <p:sldId id="351" r:id="rId6"/>
    <p:sldId id="352" r:id="rId7"/>
    <p:sldId id="323" r:id="rId8"/>
    <p:sldId id="354" r:id="rId9"/>
    <p:sldId id="355" r:id="rId10"/>
    <p:sldId id="356" r:id="rId11"/>
    <p:sldId id="357" r:id="rId12"/>
    <p:sldId id="358" r:id="rId13"/>
    <p:sldId id="360" r:id="rId14"/>
    <p:sldId id="359" r:id="rId15"/>
    <p:sldId id="361" r:id="rId16"/>
    <p:sldId id="372" r:id="rId17"/>
    <p:sldId id="385" r:id="rId18"/>
    <p:sldId id="373" r:id="rId19"/>
    <p:sldId id="382" r:id="rId20"/>
    <p:sldId id="383" r:id="rId21"/>
    <p:sldId id="362" r:id="rId22"/>
    <p:sldId id="363" r:id="rId23"/>
    <p:sldId id="365" r:id="rId24"/>
    <p:sldId id="374" r:id="rId25"/>
    <p:sldId id="376" r:id="rId26"/>
    <p:sldId id="367" r:id="rId27"/>
  </p:sldIdLst>
  <p:sldSz cx="9144000" cy="6858000" type="screen4x3"/>
  <p:notesSz cx="6794500" cy="9931400"/>
  <p:embeddedFontLst>
    <p:embeddedFont>
      <p:font typeface="cmmi10" panose="020B0500000000000000" pitchFamily="34" charset="0"/>
      <p:regular r:id="rId29"/>
    </p:embeddedFont>
    <p:embeddedFont>
      <p:font typeface="cmsy10" panose="020B0500000000000000" pitchFamily="3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921B-ADF4-4AF9-B6E8-64A17E53917A}" type="datetimeFigureOut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2B78-B6CB-4CFE-BBE1-F49592BFF4D9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45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82B78-B6CB-4CFE-BBE1-F49592BFF4D9}" type="slidenum">
              <a:rPr lang="fr-BE" smtClean="0"/>
              <a:pPr/>
              <a:t>17</a:t>
            </a:fld>
            <a:endParaRPr lang="fr-B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F62-E8D8-4649-A45B-857E350FBC28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C304-9AD4-4FE1-8430-4BBFEA08A805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8377-BB9C-4D58-A7A6-AD8ADD3CDD22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AABE-820F-47BE-86D2-16330D1FA60F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9A0D-5F7E-4CBD-9126-05D464344133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46235-75A2-41F3-A76E-86E6C82239A1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2856-A9E7-4CBA-9833-9A7B202F3987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9CB5-3C2C-4C2A-9D31-4A59BA546E1A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8539-E9BC-466E-9D8A-97C88726C72B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8B30-AC5A-4224-999E-F1080EF9AFD7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671D-8002-4A9D-9B7C-4C0A8298BEFE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10D2-D997-46B1-B692-9E80EFFBDC18}" type="datetime1">
              <a:rPr lang="fr-FR" smtClean="0"/>
              <a:pPr/>
              <a:t>28/10/2020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5124-4EBD-4BFF-A79D-FC662F7F01FC}" type="slidenum">
              <a:rPr lang="fr-BE" smtClean="0"/>
              <a:pPr/>
              <a:t>‹N°›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3.png"/><Relationship Id="rId5" Type="http://schemas.openxmlformats.org/officeDocument/2006/relationships/image" Target="../media/image12.gif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3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audio" Target="../media/media21.wav"/><Relationship Id="rId10" Type="http://schemas.openxmlformats.org/officeDocument/2006/relationships/image" Target="../media/image17.png"/><Relationship Id="rId4" Type="http://schemas.microsoft.com/office/2007/relationships/media" Target="../media/media21.wav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22.wav"/><Relationship Id="rId7" Type="http://schemas.openxmlformats.org/officeDocument/2006/relationships/image" Target="../media/image19.png"/><Relationship Id="rId2" Type="http://schemas.microsoft.com/office/2007/relationships/media" Target="../media/media22.wav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14.png"/><Relationship Id="rId5" Type="http://schemas.openxmlformats.org/officeDocument/2006/relationships/image" Target="../media/image21.gif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wav"/><Relationship Id="rId7" Type="http://schemas.openxmlformats.org/officeDocument/2006/relationships/image" Target="../media/image14.png"/><Relationship Id="rId2" Type="http://schemas.microsoft.com/office/2007/relationships/media" Target="../media/media25.wav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Energy</a:t>
            </a:r>
            <a:r>
              <a:rPr lang="fr-BE" sz="2800" dirty="0" smtClean="0"/>
              <a:t> </a:t>
            </a:r>
            <a:r>
              <a:rPr lang="fr-BE" sz="2800" dirty="0" err="1" smtClean="0"/>
              <a:t>response</a:t>
            </a:r>
            <a:r>
              <a:rPr lang="fr-BE" sz="2800" dirty="0" smtClean="0"/>
              <a:t>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Ideal case → energy response equal (or at least proportional) to human tissue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It is desirable for the ratio between the energy absorption coefficients to be constant</a:t>
            </a:r>
          </a:p>
        </p:txBody>
      </p:sp>
      <p:pic>
        <p:nvPicPr>
          <p:cNvPr id="11" name="Image 10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132006" y="2286000"/>
            <a:ext cx="3035717" cy="914633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4171950"/>
            <a:ext cx="42291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necteur droit avec flèche 12"/>
          <p:cNvCxnSpPr/>
          <p:nvPr/>
        </p:nvCxnSpPr>
        <p:spPr>
          <a:xfrm rot="10800000" flipV="1">
            <a:off x="4419600" y="4876800"/>
            <a:ext cx="2514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964685" y="4648200"/>
            <a:ext cx="217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Photoelectric</a:t>
            </a:r>
            <a:r>
              <a:rPr lang="fr-BE" dirty="0" smtClean="0"/>
              <a:t> </a:t>
            </a:r>
            <a:r>
              <a:rPr lang="fr-BE" dirty="0" err="1" smtClean="0"/>
              <a:t>effect</a:t>
            </a:r>
            <a:r>
              <a:rPr lang="fr-BE" dirty="0" smtClean="0"/>
              <a:t> </a:t>
            </a:r>
            <a:r>
              <a:rPr lang="fr-BE" dirty="0" err="1" smtClean="0"/>
              <a:t>varying</a:t>
            </a:r>
            <a:r>
              <a:rPr lang="fr-BE" dirty="0" smtClean="0"/>
              <a:t> in Z</a:t>
            </a:r>
            <a:r>
              <a:rPr lang="fr-BE" baseline="30000" dirty="0" smtClean="0"/>
              <a:t>3</a:t>
            </a:r>
            <a:r>
              <a:rPr lang="fr-BE" dirty="0" smtClean="0"/>
              <a:t> - Z</a:t>
            </a:r>
            <a:r>
              <a:rPr lang="fr-BE" baseline="30000" dirty="0" smtClean="0"/>
              <a:t>4</a:t>
            </a:r>
            <a:endParaRPr lang="fr-BE" baseline="300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LiF: </a:t>
            </a:r>
            <a:r>
              <a:rPr lang="fr-BE" sz="2800" dirty="0" err="1" smtClean="0"/>
              <a:t>Mg,Ti</a:t>
            </a:r>
            <a:r>
              <a:rPr lang="fr-BE" sz="2800" dirty="0" smtClean="0"/>
              <a:t>: Structure of LiF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419600"/>
            <a:ext cx="8382000" cy="2133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LiF</a:t>
            </a:r>
            <a:r>
              <a:rPr lang="en-US" sz="2400" dirty="0" smtClean="0"/>
              <a:t> consists of 2 interpenetrating FCC lattices (one for Li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and another one for F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The thermodynamic defaults consist of </a:t>
            </a:r>
            <a:r>
              <a:rPr lang="en-US" sz="2400" dirty="0" err="1" smtClean="0"/>
              <a:t>Shottky</a:t>
            </a:r>
            <a:r>
              <a:rPr lang="en-US" sz="2400" dirty="0" smtClean="0"/>
              <a:t> and </a:t>
            </a:r>
            <a:r>
              <a:rPr lang="en-US" sz="2400" dirty="0" err="1" smtClean="0"/>
              <a:t>Frenkel</a:t>
            </a:r>
            <a:r>
              <a:rPr lang="en-US" sz="2400" dirty="0" smtClean="0"/>
              <a:t> defaults</a:t>
            </a:r>
          </a:p>
        </p:txBody>
      </p:sp>
      <p:pic>
        <p:nvPicPr>
          <p:cNvPr id="6" name="Picture 2" descr="http://www.yambo-code.org/tutorials/fantastic_dimensions/lif_struc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219200"/>
            <a:ext cx="3810000" cy="2857500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LiF: </a:t>
            </a:r>
            <a:r>
              <a:rPr lang="en-US" sz="2800" dirty="0"/>
              <a:t>thermodynamic defaults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Shottky</a:t>
            </a:r>
            <a:r>
              <a:rPr lang="en-US" sz="2400" dirty="0" smtClean="0"/>
              <a:t> default: pair of Li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and F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vacancies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Frenkel</a:t>
            </a:r>
            <a:r>
              <a:rPr lang="en-US" sz="2400" dirty="0" smtClean="0"/>
              <a:t> default: </a:t>
            </a:r>
            <a:r>
              <a:rPr lang="en-US" sz="2400" dirty="0"/>
              <a:t>pair </a:t>
            </a:r>
            <a:r>
              <a:rPr lang="en-US" sz="2400" dirty="0" smtClean="0"/>
              <a:t>vacancy-interstice of </a:t>
            </a:r>
            <a:r>
              <a:rPr lang="en-US" sz="2400" dirty="0"/>
              <a:t>Li</a:t>
            </a:r>
            <a:r>
              <a:rPr lang="en-US" sz="2400" baseline="30000" dirty="0"/>
              <a:t>+</a:t>
            </a:r>
            <a:r>
              <a:rPr lang="en-US" sz="2400" dirty="0"/>
              <a:t> </a:t>
            </a:r>
            <a:r>
              <a:rPr lang="en-US" sz="2400" dirty="0" smtClean="0"/>
              <a:t>or F</a:t>
            </a:r>
            <a:r>
              <a:rPr lang="en-US" sz="2400" baseline="30000" dirty="0" smtClean="0"/>
              <a:t>-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</a:t>
            </a:r>
          </a:p>
        </p:txBody>
      </p:sp>
      <p:pic>
        <p:nvPicPr>
          <p:cNvPr id="32770" name="Picture 2" descr="http://www.memoireonline.com/07/12/6065/Developpement-d-un-systeme-de-dosimetrie-relative-des-faisceaux-de-photons-de-haute-energie--l2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05200"/>
            <a:ext cx="3276600" cy="2064707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Additional impurities: Mg 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Mg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replaces Li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→ charge neutrality is kept due to the presence of an excess </a:t>
            </a:r>
            <a:r>
              <a:rPr lang="en-US" sz="2400" dirty="0"/>
              <a:t>of Li</a:t>
            </a:r>
            <a:r>
              <a:rPr lang="en-US" sz="2400" baseline="30000" dirty="0"/>
              <a:t>+</a:t>
            </a:r>
            <a:r>
              <a:rPr lang="en-US" sz="2400" dirty="0" smtClean="0"/>
              <a:t> vacancies</a:t>
            </a:r>
          </a:p>
          <a:p>
            <a:r>
              <a:rPr lang="en-US" sz="2400" dirty="0" smtClean="0"/>
              <a:t>Coulomb interaction between the impurity and a vacancy </a:t>
            </a:r>
            <a:r>
              <a:rPr lang="en-US" sz="2400" dirty="0"/>
              <a:t>→ </a:t>
            </a:r>
            <a:r>
              <a:rPr lang="en-US" sz="2400" dirty="0" smtClean="0"/>
              <a:t>impurity-vacancy pair </a:t>
            </a:r>
            <a:r>
              <a:rPr lang="en-US" sz="2400" dirty="0"/>
              <a:t>(</a:t>
            </a:r>
            <a:r>
              <a:rPr lang="en-US" sz="2400" dirty="0" smtClean="0"/>
              <a:t>Mg-</a:t>
            </a:r>
            <a:r>
              <a:rPr lang="en-US" sz="2400" dirty="0" err="1" smtClean="0"/>
              <a:t>Li</a:t>
            </a:r>
            <a:r>
              <a:rPr lang="en-US" sz="2400" baseline="-25000" dirty="0" err="1" smtClean="0"/>
              <a:t>vac</a:t>
            </a:r>
            <a:r>
              <a:rPr lang="en-US" sz="2400" dirty="0" smtClean="0"/>
              <a:t>): dipole</a:t>
            </a:r>
          </a:p>
          <a:p>
            <a:r>
              <a:rPr lang="en-US" sz="2400" dirty="0" smtClean="0"/>
              <a:t>At ambient T → free energy of the crystal is minimum for the association of the dipoles into « cluster » → the most important: trimer (cluster of 3 dipoles) because it can be shown that the sensitivity of the TLD is maximum for Mg as trimer → the trimers are the traps</a:t>
            </a:r>
          </a:p>
          <a:p>
            <a:r>
              <a:rPr lang="en-US" sz="2400" dirty="0" smtClean="0"/>
              <a:t>Process: annealing at 400 °C during 1h → formation of dipoles → annealing at 80 °C during 24h → formation of trimers</a:t>
            </a:r>
          </a:p>
          <a:p>
            <a:r>
              <a:rPr lang="en-US" sz="2400" dirty="0" smtClean="0"/>
              <a:t>Attention: for T &lt; 250 °C → precipitation as MgF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→ decrease of the sensitivity at ambient T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76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GC as a </a:t>
            </a:r>
            <a:r>
              <a:rPr lang="fr-BE" sz="2800" dirty="0" err="1" smtClean="0"/>
              <a:t>function</a:t>
            </a:r>
            <a:r>
              <a:rPr lang="fr-BE" sz="2800" dirty="0" smtClean="0"/>
              <a:t> of </a:t>
            </a:r>
            <a:r>
              <a:rPr lang="fr-BE" sz="2800" dirty="0" err="1" smtClean="0"/>
              <a:t>annealing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4876800"/>
            <a:ext cx="8382000" cy="144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Annealing at 400 °C (1h) following by fast return at ambient 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Annealing at 400 °C (1h) following by annealing at 80°C (24h)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Annealing at 400 °C (1h) following by annealing at 100°C (2h)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40000">
            <a:off x="2697512" y="1250347"/>
            <a:ext cx="3600205" cy="352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Additional</a:t>
            </a:r>
            <a:r>
              <a:rPr lang="fr-BE" sz="2800" dirty="0" smtClean="0"/>
              <a:t> </a:t>
            </a:r>
            <a:r>
              <a:rPr lang="fr-BE" sz="2800" dirty="0" err="1" smtClean="0"/>
              <a:t>impurities</a:t>
            </a:r>
            <a:r>
              <a:rPr lang="fr-BE" sz="2800" dirty="0" smtClean="0"/>
              <a:t>: Ti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Substitution of titanium for du Li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as Ti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 or Ti</a:t>
            </a:r>
            <a:r>
              <a:rPr lang="en-US" sz="2400" baseline="30000" dirty="0" smtClean="0"/>
              <a:t>4+</a:t>
            </a:r>
          </a:p>
          <a:p>
            <a:r>
              <a:rPr lang="en-US" sz="2400" dirty="0" smtClean="0"/>
              <a:t>Different mechanisms to keep the charge neutrality → formation of Ti</a:t>
            </a:r>
            <a:r>
              <a:rPr lang="en-US" sz="2400" baseline="30000" dirty="0" smtClean="0"/>
              <a:t>4+</a:t>
            </a:r>
            <a:r>
              <a:rPr lang="en-US" sz="2400" dirty="0" smtClean="0"/>
              <a:t>(O</a:t>
            </a:r>
            <a:r>
              <a:rPr lang="en-US" sz="2400" baseline="30000" dirty="0" smtClean="0"/>
              <a:t>2-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and especially </a:t>
            </a:r>
            <a:r>
              <a:rPr lang="en-US" sz="2400" dirty="0" err="1" smtClean="0"/>
              <a:t>Ti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→ responsible for the light emission at 3.01 eV (412 nm) → essential for the luminescence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Ti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are </a:t>
            </a:r>
            <a:r>
              <a:rPr lang="en-US" sz="2400" dirty="0"/>
              <a:t>the luminescence </a:t>
            </a:r>
            <a:r>
              <a:rPr lang="en-US" sz="2400" dirty="0" smtClean="0"/>
              <a:t>centres</a:t>
            </a:r>
          </a:p>
          <a:p>
            <a:r>
              <a:rPr lang="en-US" sz="2400" dirty="0" smtClean="0"/>
              <a:t>Other mechanism → bonding with Mg and formation of Mg(OH)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→ decrease of the TL emission </a:t>
            </a:r>
            <a:r>
              <a:rPr lang="en-US" sz="2400" dirty="0"/>
              <a:t>→ </a:t>
            </a:r>
            <a:r>
              <a:rPr lang="en-US" sz="2400" dirty="0" smtClean="0"/>
              <a:t>conflictual </a:t>
            </a:r>
            <a:r>
              <a:rPr lang="en-US" sz="2400" dirty="0"/>
              <a:t>role </a:t>
            </a:r>
            <a:r>
              <a:rPr lang="en-US" sz="2400" dirty="0" smtClean="0"/>
              <a:t>between </a:t>
            </a:r>
            <a:r>
              <a:rPr lang="en-US" sz="2400" dirty="0" err="1" smtClean="0"/>
              <a:t>Ti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and Mg(OH)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→ concentration of Mg and </a:t>
            </a:r>
            <a:r>
              <a:rPr lang="en-US" sz="2400" dirty="0" err="1" smtClean="0"/>
              <a:t>Ti</a:t>
            </a:r>
            <a:r>
              <a:rPr lang="en-US" sz="2400" dirty="0" smtClean="0"/>
              <a:t> is preponderant and must be scrupulously </a:t>
            </a:r>
            <a:r>
              <a:rPr lang="en-US" sz="2400" dirty="0" err="1" smtClean="0"/>
              <a:t>controled</a:t>
            </a:r>
            <a:r>
              <a:rPr lang="en-US" sz="2400" dirty="0" smtClean="0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Global </a:t>
            </a:r>
            <a:r>
              <a:rPr lang="fr-BE" sz="2800" dirty="0" err="1" smtClean="0"/>
              <a:t>effect</a:t>
            </a:r>
            <a:r>
              <a:rPr lang="fr-BE" sz="2800" dirty="0" smtClean="0"/>
              <a:t> of the </a:t>
            </a:r>
            <a:r>
              <a:rPr lang="fr-BE" sz="2800" dirty="0" err="1" smtClean="0"/>
              <a:t>impurities</a:t>
            </a:r>
            <a:r>
              <a:rPr lang="fr-BE" sz="2800" dirty="0" smtClean="0"/>
              <a:t>: </a:t>
            </a:r>
            <a:r>
              <a:rPr lang="fr-BE" sz="2800" dirty="0" err="1" smtClean="0"/>
              <a:t>emission</a:t>
            </a:r>
            <a:r>
              <a:rPr lang="fr-BE" sz="2800" dirty="0" smtClean="0"/>
              <a:t> </a:t>
            </a:r>
            <a:r>
              <a:rPr lang="fr-BE" sz="2800" dirty="0" err="1" smtClean="0"/>
              <a:t>mechanisms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traps responsible of the main peak in dosimetry are the Mg-</a:t>
            </a:r>
            <a:r>
              <a:rPr lang="en-US" sz="2400" dirty="0" err="1" smtClean="0"/>
              <a:t>Li</a:t>
            </a:r>
            <a:r>
              <a:rPr lang="en-US" sz="2400" baseline="-25000" dirty="0" err="1" smtClean="0"/>
              <a:t>vac</a:t>
            </a:r>
            <a:r>
              <a:rPr lang="en-US" sz="2400" dirty="0" smtClean="0"/>
              <a:t> trimers </a:t>
            </a:r>
          </a:p>
          <a:p>
            <a:r>
              <a:rPr lang="en-US" sz="2400" dirty="0" smtClean="0"/>
              <a:t>The Mg of the default is spatially correlated with a </a:t>
            </a:r>
            <a:r>
              <a:rPr lang="en-US" sz="2400" dirty="0" err="1" smtClean="0"/>
              <a:t>Ti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Ti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is </a:t>
            </a:r>
            <a:r>
              <a:rPr lang="en-US" sz="2400" dirty="0"/>
              <a:t>a luminescence </a:t>
            </a:r>
            <a:r>
              <a:rPr lang="en-US" sz="2400" dirty="0" smtClean="0"/>
              <a:t>centre → Peak 5</a:t>
            </a:r>
          </a:p>
          <a:p>
            <a:r>
              <a:rPr lang="en-US" sz="2400" dirty="0" smtClean="0"/>
              <a:t>The other combinations of defaults create supplementary peaks in the GC</a:t>
            </a:r>
          </a:p>
        </p:txBody>
      </p:sp>
      <p:pic>
        <p:nvPicPr>
          <p:cNvPr id="6" name="Picture 4" descr="http://ars.els-cdn.com/content/image/1-s2.0-S0168583X99005893-gr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114800"/>
            <a:ext cx="3200400" cy="2558375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Fading for </a:t>
            </a:r>
            <a:r>
              <a:rPr lang="fr-BE" sz="2800" dirty="0" err="1" smtClean="0"/>
              <a:t>LiF</a:t>
            </a:r>
            <a:r>
              <a:rPr lang="fr-BE" sz="2800" dirty="0" smtClean="0"/>
              <a:t>: </a:t>
            </a:r>
            <a:r>
              <a:rPr lang="fr-BE" sz="2800" dirty="0" err="1" smtClean="0"/>
              <a:t>Mg,Ti</a:t>
            </a:r>
            <a:r>
              <a:rPr lang="fr-BE" sz="2800" dirty="0" smtClean="0"/>
              <a:t>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fading depends on a large number of parameters: storage T, process of annealing, type of radiation, integration range of the GC</a:t>
            </a:r>
          </a:p>
          <a:p>
            <a:r>
              <a:rPr lang="en-US" sz="2400" dirty="0" smtClean="0"/>
              <a:t>Peaks at « small » T (peaks 2, 3, 4) → more important fading → fading depends on the peaks considered in the GC integration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733800"/>
            <a:ext cx="4733925" cy="301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avec flèche 7"/>
          <p:cNvCxnSpPr/>
          <p:nvPr/>
        </p:nvCxnSpPr>
        <p:spPr>
          <a:xfrm>
            <a:off x="5943600" y="56388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943600" y="5410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943600" y="51054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943600" y="4648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629400" y="5486400"/>
            <a:ext cx="195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Peaks</a:t>
            </a:r>
            <a:r>
              <a:rPr lang="fr-BE" dirty="0" smtClean="0"/>
              <a:t> 2 + 3 + 4 + 5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6629400" y="5181600"/>
            <a:ext cx="156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Peaks</a:t>
            </a:r>
            <a:r>
              <a:rPr lang="fr-BE" dirty="0" smtClean="0"/>
              <a:t> 3 + 4 +5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6629400" y="48768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Peaks</a:t>
            </a:r>
            <a:r>
              <a:rPr lang="fr-BE" dirty="0" smtClean="0"/>
              <a:t> 4 +5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6629400" y="4419600"/>
            <a:ext cx="79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Peak 5</a:t>
            </a:r>
            <a:endParaRPr lang="fr-BE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16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Fading for </a:t>
            </a:r>
            <a:r>
              <a:rPr lang="fr-BE" sz="2800" dirty="0" err="1"/>
              <a:t>LiF</a:t>
            </a:r>
            <a:r>
              <a:rPr lang="fr-BE" sz="2800" dirty="0"/>
              <a:t>: </a:t>
            </a:r>
            <a:r>
              <a:rPr lang="fr-BE" sz="2800" dirty="0" err="1" smtClean="0"/>
              <a:t>Mg,Ti</a:t>
            </a:r>
            <a:r>
              <a:rPr lang="fr-BE" sz="2800" dirty="0" smtClean="0"/>
              <a:t>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Light sensitivity → 11% of luminescence loss is observed after 3h exposure to sun (9000 lux)</a:t>
            </a:r>
          </a:p>
          <a:p>
            <a:endParaRPr lang="en-US" sz="2400" dirty="0" smtClean="0"/>
          </a:p>
          <a:p>
            <a:r>
              <a:rPr lang="en-US" sz="2400" dirty="0" smtClean="0"/>
              <a:t>It remains a small light sensitivity</a:t>
            </a:r>
          </a:p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17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Sensitivity</a:t>
            </a:r>
            <a:r>
              <a:rPr lang="fr-BE" sz="2800" dirty="0" smtClean="0"/>
              <a:t> of LiF: </a:t>
            </a:r>
            <a:r>
              <a:rPr lang="fr-BE" sz="2800" dirty="0" err="1" smtClean="0"/>
              <a:t>Mg,Ti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LiF</a:t>
            </a:r>
            <a:r>
              <a:rPr lang="en-US" sz="2400" dirty="0" smtClean="0"/>
              <a:t>: </a:t>
            </a:r>
            <a:r>
              <a:rPr lang="en-US" sz="2400" dirty="0" err="1" smtClean="0"/>
              <a:t>Mg,Ti</a:t>
            </a:r>
            <a:r>
              <a:rPr lang="en-US" sz="2400" dirty="0" smtClean="0"/>
              <a:t> is considered as the standard of sensitivity</a:t>
            </a:r>
          </a:p>
          <a:p>
            <a:endParaRPr lang="en-US" sz="2400" dirty="0" smtClean="0"/>
          </a:p>
          <a:p>
            <a:r>
              <a:rPr lang="en-US" sz="2400" dirty="0" smtClean="0"/>
              <a:t>Sensitivity depends on a large number of parameters → </a:t>
            </a:r>
            <a:r>
              <a:rPr lang="en-US" sz="2400" dirty="0" smtClean="0">
                <a:latin typeface="Calibri"/>
              </a:rPr>
              <a:t>≠ </a:t>
            </a:r>
            <a:r>
              <a:rPr lang="en-US" sz="2400" dirty="0" err="1" smtClean="0"/>
              <a:t>LiF</a:t>
            </a:r>
            <a:r>
              <a:rPr lang="en-US" sz="2400" dirty="0" smtClean="0"/>
              <a:t>: </a:t>
            </a:r>
            <a:r>
              <a:rPr lang="en-US" sz="2400" dirty="0" err="1" smtClean="0"/>
              <a:t>Mg,Ti</a:t>
            </a:r>
            <a:r>
              <a:rPr lang="en-US" sz="2400" dirty="0" smtClean="0"/>
              <a:t> will have</a:t>
            </a:r>
            <a:r>
              <a:rPr lang="en-US" sz="2400" dirty="0" smtClean="0">
                <a:latin typeface="Calibri"/>
              </a:rPr>
              <a:t> ≠ sensitivities</a:t>
            </a:r>
          </a:p>
          <a:p>
            <a:endParaRPr lang="en-US" sz="2400" dirty="0" smtClean="0">
              <a:latin typeface="Calibri"/>
            </a:endParaRPr>
          </a:p>
          <a:p>
            <a:r>
              <a:rPr lang="en-US" sz="2400" dirty="0" smtClean="0">
                <a:latin typeface="Calibri"/>
              </a:rPr>
              <a:t>Some companies keep TLD in conditions perfectly controlled → considered as standards</a:t>
            </a:r>
          </a:p>
          <a:p>
            <a:endParaRPr lang="en-US" sz="2400" dirty="0" smtClean="0">
              <a:latin typeface="Calibri"/>
            </a:endParaRPr>
          </a:p>
          <a:p>
            <a:r>
              <a:rPr lang="en-US" sz="2400" dirty="0" smtClean="0">
                <a:latin typeface="Calibri"/>
              </a:rPr>
              <a:t>Deviations of </a:t>
            </a:r>
            <a:r>
              <a:rPr lang="en-US" sz="2400" dirty="0" smtClean="0">
                <a:latin typeface="cmsy10"/>
              </a:rPr>
              <a:t>§</a:t>
            </a:r>
            <a:r>
              <a:rPr lang="en-US" sz="2400" dirty="0" smtClean="0">
                <a:latin typeface="Calibri"/>
              </a:rPr>
              <a:t> 15% between various </a:t>
            </a:r>
            <a:r>
              <a:rPr lang="en-US" sz="2400" dirty="0" err="1" smtClean="0"/>
              <a:t>LiF</a:t>
            </a:r>
            <a:r>
              <a:rPr lang="en-US" sz="2400" dirty="0" smtClean="0"/>
              <a:t>: </a:t>
            </a:r>
            <a:r>
              <a:rPr lang="en-US" sz="2400" dirty="0" err="1" smtClean="0"/>
              <a:t>Mg,Ti</a:t>
            </a:r>
            <a:r>
              <a:rPr lang="en-US" sz="2400" dirty="0" smtClean="0"/>
              <a:t> commercially available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18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Response</a:t>
            </a:r>
            <a:r>
              <a:rPr lang="fr-BE" sz="2800" dirty="0" smtClean="0"/>
              <a:t> to the dose for LiF: </a:t>
            </a:r>
            <a:r>
              <a:rPr lang="fr-BE" sz="2800" dirty="0" err="1" smtClean="0"/>
              <a:t>Mg,Ti</a:t>
            </a:r>
            <a:r>
              <a:rPr lang="fr-BE" sz="2800" dirty="0" smtClean="0"/>
              <a:t> (1)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 &lt; 1 </a:t>
            </a:r>
            <a:r>
              <a:rPr lang="en-US" sz="2400" dirty="0" err="1" smtClean="0"/>
              <a:t>Gy</a:t>
            </a:r>
            <a:r>
              <a:rPr lang="en-US" sz="2400" dirty="0" smtClean="0"/>
              <a:t> → linear response for </a:t>
            </a:r>
            <a:r>
              <a:rPr lang="en-US" sz="2400" dirty="0" err="1" smtClean="0"/>
              <a:t>LiF</a:t>
            </a:r>
            <a:r>
              <a:rPr lang="en-US" sz="2400" dirty="0" smtClean="0"/>
              <a:t>: </a:t>
            </a:r>
            <a:r>
              <a:rPr lang="en-US" sz="2400" dirty="0" err="1" smtClean="0"/>
              <a:t>Mg,Ti</a:t>
            </a:r>
            <a:endParaRPr lang="en-US" sz="2400" dirty="0" smtClean="0"/>
          </a:p>
          <a:p>
            <a:r>
              <a:rPr lang="en-US" sz="2400" dirty="0" smtClean="0"/>
              <a:t> 1 </a:t>
            </a:r>
            <a:r>
              <a:rPr lang="en-US" sz="2400" dirty="0" err="1" smtClean="0"/>
              <a:t>Gy</a:t>
            </a:r>
            <a:r>
              <a:rPr lang="en-US" sz="2400" dirty="0" smtClean="0"/>
              <a:t> &lt; D &lt; 1000 </a:t>
            </a:r>
            <a:r>
              <a:rPr lang="en-US" sz="2400" dirty="0" err="1" smtClean="0"/>
              <a:t>Gy</a:t>
            </a:r>
            <a:r>
              <a:rPr lang="en-US" sz="2400" dirty="0" smtClean="0"/>
              <a:t> → supralinear response</a:t>
            </a:r>
          </a:p>
          <a:p>
            <a:r>
              <a:rPr lang="en-US" sz="2400" dirty="0" smtClean="0"/>
              <a:t> D &gt; 1000 </a:t>
            </a:r>
            <a:r>
              <a:rPr lang="en-US" sz="2400" dirty="0" err="1" smtClean="0"/>
              <a:t>Gy</a:t>
            </a:r>
            <a:r>
              <a:rPr lang="en-US" sz="2400" dirty="0" smtClean="0"/>
              <a:t> → sublinear response (saturation region)</a:t>
            </a:r>
          </a:p>
          <a:p>
            <a:r>
              <a:rPr lang="en-US" sz="2400" dirty="0" smtClean="0"/>
              <a:t>Spatial correlation between a Mg-</a:t>
            </a:r>
            <a:r>
              <a:rPr lang="en-US" sz="2400" dirty="0" err="1" smtClean="0"/>
              <a:t>Li</a:t>
            </a:r>
            <a:r>
              <a:rPr lang="en-US" sz="2400" baseline="-25000" dirty="0" err="1" smtClean="0"/>
              <a:t>vac</a:t>
            </a:r>
            <a:r>
              <a:rPr lang="en-US" sz="2400" dirty="0" smtClean="0"/>
              <a:t> trimer and a </a:t>
            </a:r>
            <a:r>
              <a:rPr lang="en-US" sz="2400" dirty="0" err="1" smtClean="0"/>
              <a:t>Ti</a:t>
            </a:r>
            <a:r>
              <a:rPr lang="en-US" sz="2400" dirty="0" smtClean="0"/>
              <a:t>(OH)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→  </a:t>
            </a:r>
          </a:p>
        </p:txBody>
      </p:sp>
      <p:sp>
        <p:nvSpPr>
          <p:cNvPr id="8" name="Ellipse 7"/>
          <p:cNvSpPr/>
          <p:nvPr/>
        </p:nvSpPr>
        <p:spPr>
          <a:xfrm>
            <a:off x="3124200" y="4343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2743200" y="5791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2743200" y="5105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3657600" y="4800600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Ellipse 13"/>
          <p:cNvSpPr/>
          <p:nvPr/>
        </p:nvSpPr>
        <p:spPr>
          <a:xfrm>
            <a:off x="4114800" y="56388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Ellipse 14"/>
          <p:cNvSpPr/>
          <p:nvPr/>
        </p:nvSpPr>
        <p:spPr>
          <a:xfrm>
            <a:off x="4876800" y="56388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/>
          <p:cNvSpPr/>
          <p:nvPr/>
        </p:nvSpPr>
        <p:spPr>
          <a:xfrm>
            <a:off x="4419600" y="47244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llipse 16"/>
          <p:cNvSpPr/>
          <p:nvPr/>
        </p:nvSpPr>
        <p:spPr>
          <a:xfrm>
            <a:off x="5486400" y="46482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Ellipse 17"/>
          <p:cNvSpPr/>
          <p:nvPr/>
        </p:nvSpPr>
        <p:spPr>
          <a:xfrm>
            <a:off x="2743200" y="41148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Ellipse 18"/>
          <p:cNvSpPr/>
          <p:nvPr/>
        </p:nvSpPr>
        <p:spPr>
          <a:xfrm>
            <a:off x="6019800" y="4572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/>
          <p:cNvSpPr/>
          <p:nvPr/>
        </p:nvSpPr>
        <p:spPr>
          <a:xfrm>
            <a:off x="4191000" y="6096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/>
          <p:cNvSpPr/>
          <p:nvPr/>
        </p:nvSpPr>
        <p:spPr>
          <a:xfrm>
            <a:off x="2209800" y="4953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Ellipse 21"/>
          <p:cNvSpPr/>
          <p:nvPr/>
        </p:nvSpPr>
        <p:spPr>
          <a:xfrm>
            <a:off x="5638800" y="54102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Ellipse 22"/>
          <p:cNvSpPr/>
          <p:nvPr/>
        </p:nvSpPr>
        <p:spPr>
          <a:xfrm>
            <a:off x="4191000" y="41148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Ellipse 26"/>
          <p:cNvSpPr/>
          <p:nvPr/>
        </p:nvSpPr>
        <p:spPr>
          <a:xfrm>
            <a:off x="2362200" y="6096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Ellipse 27"/>
          <p:cNvSpPr/>
          <p:nvPr/>
        </p:nvSpPr>
        <p:spPr>
          <a:xfrm>
            <a:off x="4572000" y="5181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Ellipse 28"/>
          <p:cNvSpPr/>
          <p:nvPr/>
        </p:nvSpPr>
        <p:spPr>
          <a:xfrm>
            <a:off x="5638800" y="4191000"/>
            <a:ext cx="9906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Ellipse 29"/>
          <p:cNvSpPr/>
          <p:nvPr/>
        </p:nvSpPr>
        <p:spPr>
          <a:xfrm>
            <a:off x="2362200" y="3733800"/>
            <a:ext cx="9906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Ellipse 30"/>
          <p:cNvSpPr/>
          <p:nvPr/>
        </p:nvSpPr>
        <p:spPr>
          <a:xfrm>
            <a:off x="3810000" y="5715000"/>
            <a:ext cx="9906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Ellipse 31"/>
          <p:cNvSpPr/>
          <p:nvPr/>
        </p:nvSpPr>
        <p:spPr>
          <a:xfrm>
            <a:off x="1981200" y="5715000"/>
            <a:ext cx="990600" cy="99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Ellipse 32"/>
          <p:cNvSpPr/>
          <p:nvPr/>
        </p:nvSpPr>
        <p:spPr>
          <a:xfrm>
            <a:off x="4953000" y="4267200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Ellipse 33"/>
          <p:cNvSpPr/>
          <p:nvPr/>
        </p:nvSpPr>
        <p:spPr>
          <a:xfrm>
            <a:off x="3429000" y="5638800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Ellipse 34"/>
          <p:cNvSpPr/>
          <p:nvPr/>
        </p:nvSpPr>
        <p:spPr>
          <a:xfrm>
            <a:off x="5257800" y="5181600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7" name="Connecteur droit avec flèche 36"/>
          <p:cNvCxnSpPr>
            <a:endCxn id="35" idx="6"/>
          </p:cNvCxnSpPr>
          <p:nvPr/>
        </p:nvCxnSpPr>
        <p:spPr>
          <a:xfrm rot="10800000">
            <a:off x="5486400" y="5295900"/>
            <a:ext cx="1447800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934200" y="5638800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DT</a:t>
            </a:r>
            <a:endParaRPr lang="fr-BE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838200" y="5105400"/>
            <a:ext cx="1524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09600" y="5410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T</a:t>
            </a:r>
            <a:endParaRPr lang="fr-BE" dirty="0"/>
          </a:p>
        </p:txBody>
      </p:sp>
      <p:cxnSp>
        <p:nvCxnSpPr>
          <p:cNvPr id="43" name="Connecteur droit avec flèche 42"/>
          <p:cNvCxnSpPr/>
          <p:nvPr/>
        </p:nvCxnSpPr>
        <p:spPr>
          <a:xfrm rot="10800000">
            <a:off x="5105400" y="5867400"/>
            <a:ext cx="11430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096000" y="6324600"/>
            <a:ext cx="4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RC</a:t>
            </a:r>
            <a:endParaRPr lang="fr-BE" dirty="0"/>
          </a:p>
        </p:txBody>
      </p:sp>
      <p:cxnSp>
        <p:nvCxnSpPr>
          <p:cNvPr id="46" name="Connecteur droit avec flèche 45"/>
          <p:cNvCxnSpPr/>
          <p:nvPr/>
        </p:nvCxnSpPr>
        <p:spPr>
          <a:xfrm rot="10800000">
            <a:off x="6705600" y="4648200"/>
            <a:ext cx="914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7162800" y="4876800"/>
            <a:ext cx="123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Correlation</a:t>
            </a:r>
            <a:endParaRPr lang="fr-BE" dirty="0"/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19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Energy</a:t>
            </a:r>
            <a:r>
              <a:rPr lang="fr-BE" sz="2800" dirty="0"/>
              <a:t> </a:t>
            </a:r>
            <a:r>
              <a:rPr lang="fr-BE" sz="2800" dirty="0" err="1" smtClean="0"/>
              <a:t>response</a:t>
            </a:r>
            <a:r>
              <a:rPr lang="fr-BE" sz="2800" dirty="0" smtClean="0"/>
              <a:t> (</a:t>
            </a:r>
            <a:r>
              <a:rPr lang="fr-BE" sz="2800" dirty="0"/>
              <a:t>2</a:t>
            </a:r>
            <a:r>
              <a:rPr lang="fr-BE" sz="2800" dirty="0" smtClean="0"/>
              <a:t>): Effective </a:t>
            </a:r>
            <a:r>
              <a:rPr lang="fr-BE" sz="2800" dirty="0" err="1" smtClean="0"/>
              <a:t>atomic</a:t>
            </a:r>
            <a:r>
              <a:rPr lang="fr-BE" sz="2800" dirty="0" smtClean="0"/>
              <a:t> </a:t>
            </a:r>
            <a:r>
              <a:rPr lang="fr-BE" sz="2800" dirty="0" err="1" smtClean="0"/>
              <a:t>number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Instead of comparing the response with curves → useful to define a « number » conveniently allowing this comparison → </a:t>
            </a:r>
            <a:r>
              <a:rPr lang="fr-BE" sz="2400" dirty="0" smtClean="0"/>
              <a:t>effective </a:t>
            </a:r>
            <a:r>
              <a:rPr lang="fr-BE" sz="2400" dirty="0" err="1"/>
              <a:t>atomic</a:t>
            </a:r>
            <a:r>
              <a:rPr lang="fr-BE" sz="2400" dirty="0"/>
              <a:t> </a:t>
            </a:r>
            <a:r>
              <a:rPr lang="fr-BE" sz="2400" dirty="0" err="1"/>
              <a:t>number</a:t>
            </a:r>
            <a:r>
              <a:rPr lang="en-US" sz="2400" dirty="0" smtClean="0"/>
              <a:t>, </a:t>
            </a:r>
            <a:r>
              <a:rPr lang="en-US" sz="2400" i="1" dirty="0" err="1" smtClean="0"/>
              <a:t>Z</a:t>
            </a:r>
            <a:r>
              <a:rPr lang="en-US" sz="2400" i="1" baseline="-25000" dirty="0" err="1" smtClean="0"/>
              <a:t>eff</a:t>
            </a:r>
            <a:r>
              <a:rPr lang="en-US" sz="2400" dirty="0" smtClean="0"/>
              <a:t>: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000" dirty="0" smtClean="0"/>
              <a:t>	with </a:t>
            </a:r>
            <a:r>
              <a:rPr lang="en-US" sz="2000" i="1" dirty="0" err="1" smtClean="0"/>
              <a:t>a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, the fraction of the total number of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associated to each element with atomic number </a:t>
            </a:r>
            <a:r>
              <a:rPr lang="en-US" sz="2000" i="1" dirty="0" err="1" smtClean="0"/>
              <a:t>i</a:t>
            </a:r>
            <a:endParaRPr lang="en-US" sz="2000" i="1" dirty="0" smtClean="0"/>
          </a:p>
          <a:p>
            <a:r>
              <a:rPr lang="en-US" sz="2000" i="1" dirty="0" smtClean="0"/>
              <a:t>m</a:t>
            </a:r>
            <a:r>
              <a:rPr lang="en-US" sz="2000" dirty="0" smtClean="0"/>
              <a:t> include between 3 and 4 gives a reasonable agreement with experiment → </a:t>
            </a:r>
            <a:r>
              <a:rPr lang="en-US" sz="2000" i="1" dirty="0" smtClean="0"/>
              <a:t>m =</a:t>
            </a:r>
            <a:r>
              <a:rPr lang="en-US" sz="2000" dirty="0" smtClean="0"/>
              <a:t> 3.5 is generally chosen (empirical choice!)</a:t>
            </a:r>
          </a:p>
          <a:p>
            <a:r>
              <a:rPr lang="en-US" sz="2000" dirty="0" err="1" smtClean="0"/>
              <a:t>Z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= 7.35 for tissues (in this model) → TLD with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 ≈ 7.35 → tissue-equivalent TLD</a:t>
            </a:r>
            <a:endParaRPr lang="en-US" sz="2400" dirty="0" smtClean="0"/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222124" y="3048000"/>
            <a:ext cx="2839869" cy="1012561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Response</a:t>
            </a:r>
            <a:r>
              <a:rPr lang="fr-BE" sz="2800" dirty="0"/>
              <a:t> to the dose for </a:t>
            </a:r>
            <a:r>
              <a:rPr lang="fr-BE" sz="2800" dirty="0" err="1"/>
              <a:t>LiF</a:t>
            </a:r>
            <a:r>
              <a:rPr lang="fr-BE" sz="2800" dirty="0"/>
              <a:t>: </a:t>
            </a:r>
            <a:r>
              <a:rPr lang="fr-BE" sz="2800" dirty="0" err="1" smtClean="0"/>
              <a:t>Mg,Ti</a:t>
            </a:r>
            <a:r>
              <a:rPr lang="fr-BE" sz="2800" dirty="0" smtClean="0"/>
              <a:t> (</a:t>
            </a:r>
            <a:r>
              <a:rPr lang="fr-BE" sz="2800" dirty="0"/>
              <a:t>2</a:t>
            </a:r>
            <a:r>
              <a:rPr lang="fr-BE" sz="2800" dirty="0" smtClean="0"/>
              <a:t>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RC and T are correlated → no interaction with a DT → linear response</a:t>
            </a:r>
          </a:p>
          <a:p>
            <a:r>
              <a:rPr lang="en-US" sz="2400" dirty="0" smtClean="0"/>
              <a:t>When the dose is weak → important proportion of correlated RC and T → linear response</a:t>
            </a:r>
          </a:p>
          <a:p>
            <a:r>
              <a:rPr lang="en-US" sz="2400" dirty="0" smtClean="0"/>
              <a:t>When the dose ↗ → contribution of non-correlated RC and T ↗ (because non-linear ↗)</a:t>
            </a:r>
          </a:p>
          <a:p>
            <a:r>
              <a:rPr lang="en-US" sz="2400" dirty="0" smtClean="0"/>
              <a:t>For a given dose → non-linear contribution is dominating → supralinearity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20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484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Response</a:t>
            </a:r>
            <a:r>
              <a:rPr lang="fr-BE" sz="2800" dirty="0"/>
              <a:t> to the dose for </a:t>
            </a:r>
            <a:r>
              <a:rPr lang="fr-BE" sz="2800" dirty="0" err="1"/>
              <a:t>LiF</a:t>
            </a:r>
            <a:r>
              <a:rPr lang="fr-BE" sz="2800" dirty="0"/>
              <a:t>: </a:t>
            </a:r>
            <a:r>
              <a:rPr lang="fr-BE" sz="2800" dirty="0" err="1" smtClean="0"/>
              <a:t>Mg,Ti</a:t>
            </a:r>
            <a:r>
              <a:rPr lang="fr-BE" sz="2800" dirty="0" smtClean="0"/>
              <a:t> (</a:t>
            </a:r>
            <a:r>
              <a:rPr lang="fr-BE" sz="2800" dirty="0"/>
              <a:t>3</a:t>
            </a:r>
            <a:r>
              <a:rPr lang="fr-BE" sz="2800" dirty="0" smtClean="0"/>
              <a:t>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Useful to determine </a:t>
            </a:r>
            <a:r>
              <a:rPr lang="en-US" sz="2400" dirty="0"/>
              <a:t>a correction </a:t>
            </a:r>
            <a:r>
              <a:rPr lang="en-US" sz="2400" dirty="0" smtClean="0"/>
              <a:t>factor for </a:t>
            </a:r>
            <a:r>
              <a:rPr lang="en-US" sz="2400" dirty="0"/>
              <a:t>supralinearity (</a:t>
            </a:r>
            <a:r>
              <a:rPr lang="en-US" sz="2400" dirty="0" smtClean="0"/>
              <a:t>phenomenological expression</a:t>
            </a:r>
            <a:r>
              <a:rPr lang="en-US" sz="2400" dirty="0"/>
              <a:t>)</a:t>
            </a:r>
            <a:endParaRPr lang="en-US" sz="2400" dirty="0" smtClean="0"/>
          </a:p>
          <a:p>
            <a:r>
              <a:rPr lang="en-US" sz="2400" dirty="0" smtClean="0"/>
              <a:t>Experimentally it can be shown that in the supralinear region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With </a:t>
            </a:r>
            <a:r>
              <a:rPr lang="en-US" sz="2400" i="1" dirty="0" smtClean="0"/>
              <a:t>K = F(D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)/D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</a:t>
            </a:r>
            <a:r>
              <a:rPr lang="en-US" sz="2400" dirty="0" smtClean="0"/>
              <a:t>(weak dose for which the response is linear)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Assuming </a:t>
            </a:r>
            <a:r>
              <a:rPr lang="en-US" sz="2400" i="1" dirty="0" smtClean="0"/>
              <a:t>A = 1 </a:t>
            </a:r>
            <a:r>
              <a:rPr lang="en-US" sz="2400" dirty="0" smtClean="0"/>
              <a:t>(in agreement </a:t>
            </a:r>
            <a:r>
              <a:rPr lang="en-US" sz="2400" dirty="0"/>
              <a:t>with </a:t>
            </a:r>
            <a:r>
              <a:rPr lang="en-US" sz="2400" dirty="0" smtClean="0"/>
              <a:t>experimental results</a:t>
            </a:r>
            <a:r>
              <a:rPr lang="en-US" sz="2400" dirty="0"/>
              <a:t>)</a:t>
            </a:r>
            <a:r>
              <a:rPr lang="en-US" sz="2400" dirty="0" smtClean="0"/>
              <a:t>→  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828800" y="3048000"/>
            <a:ext cx="5321336" cy="425001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276600" y="4267200"/>
            <a:ext cx="2873526" cy="718872"/>
          </a:xfrm>
          <a:prstGeom prst="rect">
            <a:avLst/>
          </a:prstGeom>
          <a:noFill/>
          <a:ln/>
          <a:effectLst/>
        </p:spPr>
      </p:pic>
      <p:pic>
        <p:nvPicPr>
          <p:cNvPr id="11" name="Image 1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352800" y="5638800"/>
            <a:ext cx="2415726" cy="816998"/>
          </a:xfrm>
          <a:prstGeom prst="rect">
            <a:avLst/>
          </a:prstGeom>
          <a:noFill/>
          <a:ln/>
          <a:effectLst/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21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05800" y="30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Response</a:t>
            </a:r>
            <a:r>
              <a:rPr lang="fr-BE" sz="2800" dirty="0"/>
              <a:t> to the dose for </a:t>
            </a:r>
            <a:r>
              <a:rPr lang="fr-BE" sz="2800" dirty="0" err="1"/>
              <a:t>LiF</a:t>
            </a:r>
            <a:r>
              <a:rPr lang="fr-BE" sz="2800" dirty="0"/>
              <a:t>: </a:t>
            </a:r>
            <a:r>
              <a:rPr lang="fr-BE" sz="2800" dirty="0" err="1" smtClean="0"/>
              <a:t>Mg,Ti</a:t>
            </a:r>
            <a:r>
              <a:rPr lang="fr-BE" sz="2800" dirty="0" smtClean="0"/>
              <a:t> (</a:t>
            </a:r>
            <a:r>
              <a:rPr lang="fr-BE" sz="2800" dirty="0"/>
              <a:t>4</a:t>
            </a:r>
            <a:r>
              <a:rPr lang="fr-BE" sz="2800" dirty="0" smtClean="0"/>
              <a:t>)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Assuming </a:t>
            </a:r>
            <a:r>
              <a:rPr lang="en-US" sz="2400" i="1" dirty="0" smtClean="0"/>
              <a:t>BD &lt; 1 </a:t>
            </a:r>
            <a:r>
              <a:rPr lang="en-US" sz="2400" dirty="0" smtClean="0"/>
              <a:t>(with B ≈ 0.015 → D &lt; 65 </a:t>
            </a:r>
            <a:r>
              <a:rPr lang="en-US" sz="2400" dirty="0" err="1" smtClean="0"/>
              <a:t>Gy</a:t>
            </a:r>
            <a:r>
              <a:rPr lang="en-US" sz="2400" dirty="0" smtClean="0"/>
              <a:t>) 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Resolving for D with D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F(D)/K → D = D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(1+D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B)</a:t>
            </a:r>
            <a:r>
              <a:rPr lang="en-US" sz="2400" baseline="30000" dirty="0" smtClean="0"/>
              <a:t>-1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124200" y="2133600"/>
            <a:ext cx="2904752" cy="718844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352800"/>
            <a:ext cx="36601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04800" y="40386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Response curve of </a:t>
            </a:r>
            <a:r>
              <a:rPr lang="en-US" sz="2400" dirty="0" err="1" smtClean="0"/>
              <a:t>LiF</a:t>
            </a:r>
            <a:r>
              <a:rPr lang="en-US" sz="2400" dirty="0" smtClean="0"/>
              <a:t>: </a:t>
            </a:r>
            <a:r>
              <a:rPr lang="en-US" sz="2400" dirty="0" err="1" smtClean="0"/>
              <a:t>Mg,Ti</a:t>
            </a:r>
            <a:r>
              <a:rPr lang="en-US" sz="2400" dirty="0" smtClean="0"/>
              <a:t> irradiated by  </a:t>
            </a:r>
            <a:r>
              <a:rPr lang="en-US" sz="2400" baseline="30000" dirty="0" smtClean="0"/>
              <a:t>60</a:t>
            </a:r>
            <a:r>
              <a:rPr lang="en-US" sz="2400" dirty="0" smtClean="0"/>
              <a:t>Co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at </a:t>
            </a:r>
            <a:r>
              <a:rPr lang="en-US" sz="2400" dirty="0" smtClean="0">
                <a:latin typeface="Calibri"/>
              </a:rPr>
              <a:t>≠ depths in plastic </a:t>
            </a:r>
            <a:r>
              <a:rPr lang="en-US" sz="2400" dirty="0">
                <a:latin typeface="Calibri"/>
              </a:rPr>
              <a:t>e</a:t>
            </a:r>
            <a:r>
              <a:rPr lang="en-US" sz="2400" dirty="0" smtClean="0">
                <a:latin typeface="Calibri"/>
              </a:rPr>
              <a:t>quivalent water</a:t>
            </a:r>
            <a:endParaRPr lang="en-US" sz="2400" dirty="0"/>
          </a:p>
        </p:txBody>
      </p:sp>
      <p:sp>
        <p:nvSpPr>
          <p:cNvPr id="11" name="Flèche droite 10"/>
          <p:cNvSpPr/>
          <p:nvPr/>
        </p:nvSpPr>
        <p:spPr>
          <a:xfrm>
            <a:off x="3429000" y="4724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22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990600"/>
            <a:ext cx="6731672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Energy</a:t>
            </a:r>
            <a:r>
              <a:rPr lang="fr-BE" sz="2800" dirty="0" smtClean="0"/>
              <a:t> </a:t>
            </a:r>
            <a:r>
              <a:rPr lang="fr-BE" sz="2800" dirty="0" err="1" smtClean="0"/>
              <a:t>response</a:t>
            </a:r>
            <a:r>
              <a:rPr lang="fr-BE" sz="2800" dirty="0" smtClean="0"/>
              <a:t> of LiF: </a:t>
            </a:r>
            <a:r>
              <a:rPr lang="fr-BE" sz="2800" dirty="0" err="1" smtClean="0"/>
              <a:t>Mg,Ti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876800"/>
            <a:ext cx="9144000" cy="1981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Absorbed dose in the </a:t>
            </a:r>
            <a:r>
              <a:rPr lang="en-US" sz="2200" dirty="0" err="1" smtClean="0"/>
              <a:t>LiF</a:t>
            </a:r>
            <a:r>
              <a:rPr lang="en-US" sz="2200" dirty="0" smtClean="0"/>
              <a:t> by X unit calculated via the ratio </a:t>
            </a:r>
            <a:r>
              <a:rPr lang="en-US" sz="2200" dirty="0"/>
              <a:t>of </a:t>
            </a:r>
            <a:r>
              <a:rPr lang="en-US" sz="2200" dirty="0" smtClean="0"/>
              <a:t>the E mass absorption </a:t>
            </a:r>
            <a:r>
              <a:rPr lang="en-US" sz="2200" dirty="0"/>
              <a:t>coefficients </a:t>
            </a:r>
            <a:r>
              <a:rPr lang="en-US" sz="2200" dirty="0" smtClean="0"/>
              <a:t>of </a:t>
            </a:r>
            <a:r>
              <a:rPr lang="en-US" sz="2200" dirty="0" err="1" smtClean="0"/>
              <a:t>LiF</a:t>
            </a:r>
            <a:r>
              <a:rPr lang="en-US" sz="2200" dirty="0" smtClean="0"/>
              <a:t> and air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Response of </a:t>
            </a:r>
            <a:r>
              <a:rPr lang="en-US" sz="2200" dirty="0" err="1" smtClean="0"/>
              <a:t>LiF</a:t>
            </a:r>
            <a:r>
              <a:rPr lang="en-US" sz="2200" dirty="0" smtClean="0"/>
              <a:t>: </a:t>
            </a:r>
            <a:r>
              <a:rPr lang="en-US" sz="2200" dirty="0" err="1" smtClean="0"/>
              <a:t>Mg,Ti</a:t>
            </a:r>
            <a:r>
              <a:rPr lang="en-US" sz="2200" dirty="0" smtClean="0"/>
              <a:t> by X unit (experimental result)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Response of </a:t>
            </a:r>
            <a:r>
              <a:rPr lang="en-US" sz="2200" dirty="0" err="1" smtClean="0"/>
              <a:t>LiF</a:t>
            </a:r>
            <a:r>
              <a:rPr lang="en-US" sz="2200" dirty="0" smtClean="0"/>
              <a:t>: </a:t>
            </a:r>
            <a:r>
              <a:rPr lang="en-US" sz="2200" dirty="0" err="1" smtClean="0"/>
              <a:t>Mg,Ti</a:t>
            </a:r>
            <a:r>
              <a:rPr lang="en-US" sz="2200" dirty="0" smtClean="0"/>
              <a:t> by dose unit → B/A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  <a:p>
            <a:pPr marL="457200" indent="-457200">
              <a:buNone/>
            </a:pPr>
            <a:r>
              <a:rPr lang="en-US" sz="2600" dirty="0" smtClean="0"/>
              <a:t>Considering </a:t>
            </a:r>
            <a:r>
              <a:rPr lang="en-US" sz="2800" dirty="0" err="1" smtClean="0"/>
              <a:t>Z</a:t>
            </a:r>
            <a:r>
              <a:rPr lang="en-US" sz="2800" baseline="-25000" dirty="0" err="1" smtClean="0"/>
              <a:t>eff</a:t>
            </a:r>
            <a:r>
              <a:rPr lang="en-US" sz="2600" dirty="0" smtClean="0"/>
              <a:t>(</a:t>
            </a:r>
            <a:r>
              <a:rPr lang="en-US" sz="2600" dirty="0" err="1" smtClean="0"/>
              <a:t>LiF</a:t>
            </a:r>
            <a:r>
              <a:rPr lang="en-US" sz="2600" dirty="0" smtClean="0"/>
              <a:t>) = 8.2 → tissue-</a:t>
            </a:r>
            <a:r>
              <a:rPr lang="en-US" sz="2600" dirty="0"/>
              <a:t>e</a:t>
            </a:r>
            <a:r>
              <a:rPr lang="en-US" sz="2600" dirty="0" smtClean="0"/>
              <a:t>quivalent 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981200" y="3657600"/>
            <a:ext cx="1219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52400" y="334833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↘ of the efficiency of  the TLD for </a:t>
            </a:r>
            <a:r>
              <a:rPr lang="en-US" dirty="0"/>
              <a:t>a </a:t>
            </a:r>
            <a:r>
              <a:rPr lang="en-US" dirty="0" smtClean="0"/>
              <a:t>↗ E linear transfer</a:t>
            </a:r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23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9472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Reading </a:t>
            </a:r>
            <a:r>
              <a:rPr lang="fr-BE" sz="2800" dirty="0" err="1" smtClean="0"/>
              <a:t>procedure</a:t>
            </a:r>
            <a:endParaRPr lang="fr-BE" sz="2800" dirty="0"/>
          </a:p>
        </p:txBody>
      </p:sp>
      <p:pic>
        <p:nvPicPr>
          <p:cNvPr id="7" name="Picture 2" descr="http://www1.gantep.edu.tr/~yazici/tld_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0"/>
            <a:ext cx="8676272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24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5272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Sensitivity</a:t>
            </a:r>
            <a:r>
              <a:rPr lang="fr-BE" sz="2800" dirty="0" smtClean="0"/>
              <a:t> to neutrons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LiF</a:t>
            </a:r>
            <a:r>
              <a:rPr lang="en-US" sz="2400" dirty="0" smtClean="0"/>
              <a:t> has besides the advantage to be made in natural condition of 92.6 % of Li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and of 7.4 % of Li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→ Li</a:t>
            </a:r>
            <a:r>
              <a:rPr lang="en-US" sz="2400" baseline="30000" dirty="0" smtClean="0"/>
              <a:t>6 </a:t>
            </a:r>
            <a:r>
              <a:rPr lang="en-US" sz="2400" dirty="0" smtClean="0"/>
              <a:t>has a very large cross section </a:t>
            </a:r>
            <a:r>
              <a:rPr lang="en-US" sz="2400" dirty="0"/>
              <a:t>for </a:t>
            </a:r>
            <a:r>
              <a:rPr lang="en-US" sz="2400" dirty="0" smtClean="0"/>
              <a:t>thermal </a:t>
            </a:r>
            <a:r>
              <a:rPr lang="en-US" sz="2400" dirty="0"/>
              <a:t>neutrons (</a:t>
            </a:r>
            <a:r>
              <a:rPr lang="en-US" sz="2400" dirty="0" smtClean="0"/>
              <a:t>945 barns) → shows the presence of neutrons according to: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Li</a:t>
            </a:r>
            <a:r>
              <a:rPr lang="en-US" sz="2400" baseline="30000" dirty="0" smtClean="0"/>
              <a:t>7</a:t>
            </a:r>
            <a:r>
              <a:rPr lang="en-US" sz="2400" dirty="0" smtClean="0"/>
              <a:t> has a negligible cross section for these neutrons →measure of everything that is not neutrons (</a:t>
            </a:r>
            <a:r>
              <a:rPr lang="en-US" sz="2400" dirty="0"/>
              <a:t>e</a:t>
            </a:r>
            <a:r>
              <a:rPr lang="en-US" sz="2400" dirty="0" smtClean="0"/>
              <a:t>lectrons, photons)</a:t>
            </a:r>
          </a:p>
          <a:p>
            <a:r>
              <a:rPr lang="en-US" sz="2400" dirty="0" smtClean="0"/>
              <a:t>By simple difference → highlight the presence of neutrons</a:t>
            </a:r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124200" y="3352800"/>
            <a:ext cx="2882296" cy="386801"/>
          </a:xfrm>
          <a:prstGeom prst="rect">
            <a:avLst/>
          </a:prstGeom>
          <a:noFill/>
          <a:ln/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25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Summary</a:t>
            </a:r>
            <a:r>
              <a:rPr lang="fr-BE" sz="2800" dirty="0" smtClean="0"/>
              <a:t> for LiF: </a:t>
            </a:r>
            <a:r>
              <a:rPr lang="fr-BE" sz="2800" dirty="0" err="1" smtClean="0"/>
              <a:t>Mg,Ti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Tissue-</a:t>
            </a:r>
            <a:r>
              <a:rPr lang="en-US" sz="2400" dirty="0"/>
              <a:t>e</a:t>
            </a:r>
            <a:r>
              <a:rPr lang="en-US" sz="2400" dirty="0" smtClean="0"/>
              <a:t>quivalent (</a:t>
            </a:r>
            <a:r>
              <a:rPr lang="en-US" sz="2400" dirty="0" err="1" smtClean="0"/>
              <a:t>Z</a:t>
            </a:r>
            <a:r>
              <a:rPr lang="en-US" sz="2400" baseline="-25000" dirty="0" err="1" smtClean="0"/>
              <a:t>eff</a:t>
            </a:r>
            <a:r>
              <a:rPr lang="en-US" sz="2400" dirty="0" smtClean="0"/>
              <a:t>(</a:t>
            </a:r>
            <a:r>
              <a:rPr lang="en-US" sz="2400" dirty="0" err="1" smtClean="0"/>
              <a:t>LiF</a:t>
            </a:r>
            <a:r>
              <a:rPr lang="en-US" sz="2400" dirty="0" smtClean="0"/>
              <a:t>) = 8.2)</a:t>
            </a:r>
          </a:p>
          <a:p>
            <a:r>
              <a:rPr lang="en-US" sz="2400" dirty="0" smtClean="0"/>
              <a:t>Energy independent between </a:t>
            </a:r>
            <a:r>
              <a:rPr lang="en-US" sz="2400" dirty="0" smtClean="0">
                <a:latin typeface="cmsy10"/>
              </a:rPr>
              <a:t>»</a:t>
            </a:r>
            <a:r>
              <a:rPr lang="en-US" sz="2400" dirty="0" smtClean="0"/>
              <a:t> 100 </a:t>
            </a:r>
            <a:r>
              <a:rPr lang="en-US" sz="2400" dirty="0" err="1" smtClean="0"/>
              <a:t>keV</a:t>
            </a:r>
            <a:r>
              <a:rPr lang="en-US" sz="2400" dirty="0" smtClean="0"/>
              <a:t> and 1.3 MeV for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radiation</a:t>
            </a:r>
          </a:p>
          <a:p>
            <a:r>
              <a:rPr lang="en-US" sz="2400" dirty="0" smtClean="0"/>
              <a:t>The main luminescence is at ≈ 500 K for a maximum of </a:t>
            </a:r>
            <a:r>
              <a:rPr lang="en-US" sz="2400" dirty="0"/>
              <a:t>the </a:t>
            </a:r>
            <a:r>
              <a:rPr lang="en-US" sz="2400" dirty="0" smtClean="0"/>
              <a:t>emission spectrum at 412 nm</a:t>
            </a:r>
          </a:p>
          <a:p>
            <a:r>
              <a:rPr lang="en-US" sz="2400" dirty="0" smtClean="0"/>
              <a:t>The response of the </a:t>
            </a:r>
            <a:r>
              <a:rPr lang="en-US" sz="2400" dirty="0" err="1" smtClean="0"/>
              <a:t>LiF</a:t>
            </a:r>
            <a:r>
              <a:rPr lang="en-US" sz="2400" dirty="0" smtClean="0"/>
              <a:t> as a function of the absorbed dose is linear up to a </a:t>
            </a:r>
            <a:r>
              <a:rPr lang="en-US" sz="2400" dirty="0">
                <a:latin typeface="cmmi10"/>
              </a:rPr>
              <a:t>°</a:t>
            </a:r>
            <a:r>
              <a:rPr lang="en-US" sz="2400" dirty="0" smtClean="0"/>
              <a:t> dose of at least 5 </a:t>
            </a:r>
            <a:r>
              <a:rPr lang="en-US" sz="2400" dirty="0" err="1" smtClean="0"/>
              <a:t>Gy</a:t>
            </a:r>
            <a:endParaRPr lang="en-US" sz="2400" dirty="0" smtClean="0"/>
          </a:p>
          <a:p>
            <a:r>
              <a:rPr lang="en-US" sz="2400" dirty="0" smtClean="0"/>
              <a:t>Minimum boundary of dose ≈ 20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Gy</a:t>
            </a:r>
          </a:p>
          <a:p>
            <a:r>
              <a:rPr lang="en-US" sz="2400" dirty="0" smtClean="0"/>
              <a:t>Good stability at long term of information</a:t>
            </a:r>
          </a:p>
          <a:p>
            <a:r>
              <a:rPr lang="en-US" sz="2400" dirty="0" smtClean="0"/>
              <a:t>Optimum reusing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26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Examples</a:t>
            </a:r>
            <a:r>
              <a:rPr lang="fr-BE" sz="2800" dirty="0" smtClean="0"/>
              <a:t> of </a:t>
            </a:r>
            <a:r>
              <a:rPr lang="fr-BE" sz="2800" dirty="0" err="1" smtClean="0"/>
              <a:t>Z</a:t>
            </a:r>
            <a:r>
              <a:rPr lang="fr-BE" sz="2800" baseline="-25000" dirty="0" err="1" smtClean="0"/>
              <a:t>eff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600200"/>
            <a:ext cx="8845398" cy="426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7841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Z</a:t>
            </a:r>
            <a:r>
              <a:rPr lang="fr-BE" sz="2800" baseline="-25000" dirty="0" err="1" smtClean="0"/>
              <a:t>eff</a:t>
            </a:r>
            <a:r>
              <a:rPr lang="fr-BE" sz="2800" dirty="0" smtClean="0"/>
              <a:t> – fading – </a:t>
            </a:r>
            <a:r>
              <a:rPr lang="fr-BE" sz="2800" dirty="0" err="1" smtClean="0"/>
              <a:t>sensitivity</a:t>
            </a:r>
            <a:r>
              <a:rPr lang="fr-BE" sz="2800" dirty="0" smtClean="0"/>
              <a:t> – </a:t>
            </a:r>
            <a:r>
              <a:rPr lang="fr-BE" sz="2800" dirty="0" err="1" smtClean="0"/>
              <a:t>limits</a:t>
            </a:r>
            <a:r>
              <a:rPr lang="fr-BE" sz="2800" dirty="0" smtClean="0"/>
              <a:t> for </a:t>
            </a:r>
            <a:r>
              <a:rPr lang="fr-BE" sz="2800" dirty="0" smtClean="0">
                <a:latin typeface="Calibri"/>
              </a:rPr>
              <a:t>≠ TLD</a:t>
            </a:r>
            <a:endParaRPr lang="fr-BE" sz="2800" dirty="0"/>
          </a:p>
        </p:txBody>
      </p:sp>
      <p:pic>
        <p:nvPicPr>
          <p:cNvPr id="11" name="Image 10" descr="bhatt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201332"/>
            <a:ext cx="8839200" cy="254302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4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35266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Annealing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of the interests of the TLD → reuse</a:t>
            </a:r>
          </a:p>
          <a:p>
            <a:r>
              <a:rPr lang="en-US" sz="2400" dirty="0" smtClean="0"/>
              <a:t>To have always the same properties → procedure of annealing → to maintain the TLD at a high T → to cool it to ambient T at a given velocity, </a:t>
            </a:r>
            <a:r>
              <a:rPr lang="en-US" sz="2400" dirty="0" smtClean="0">
                <a:latin typeface="cmmi10"/>
              </a:rPr>
              <a:t>®</a:t>
            </a:r>
            <a:r>
              <a:rPr lang="en-US" sz="2400" dirty="0" smtClean="0"/>
              <a:t> → following by annealing at low T</a:t>
            </a:r>
          </a:p>
          <a:p>
            <a:r>
              <a:rPr lang="en-US" sz="2400" dirty="0" smtClean="0"/>
              <a:t>Usefulness: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To empty the traps non-completely emptied during reading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To restore the thermodynamic equilibrium of the defects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To empty deep traps (not used during reading)  that can influence the sensitivity of the TLD</a:t>
            </a:r>
          </a:p>
          <a:p>
            <a:r>
              <a:rPr lang="en-US" sz="2400" dirty="0" smtClean="0"/>
              <a:t>Sometimes → annealing at low T after irradiation → </a:t>
            </a:r>
            <a:r>
              <a:rPr lang="en-US" sz="2400" dirty="0"/>
              <a:t>e</a:t>
            </a:r>
            <a:r>
              <a:rPr lang="en-US" sz="2400" dirty="0" smtClean="0"/>
              <a:t>limination </a:t>
            </a:r>
            <a:r>
              <a:rPr lang="en-US" sz="2400" dirty="0"/>
              <a:t>of low </a:t>
            </a:r>
            <a:r>
              <a:rPr lang="en-US" sz="2400" dirty="0" smtClean="0"/>
              <a:t>T GP with high fading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Procedure</a:t>
            </a:r>
            <a:r>
              <a:rPr lang="fr-BE" sz="2800" dirty="0" smtClean="0"/>
              <a:t> of a</a:t>
            </a:r>
            <a:r>
              <a:rPr lang="en-US" sz="2800" dirty="0" err="1" smtClean="0"/>
              <a:t>nnealing</a:t>
            </a:r>
            <a:endParaRPr lang="fr-B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752600"/>
            <a:ext cx="6629400" cy="372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TLD in practice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TLD has to be placed into a support whish is carried by people that must be controlled</a:t>
            </a:r>
          </a:p>
          <a:p>
            <a:r>
              <a:rPr lang="en-US" sz="2400" dirty="0" smtClean="0"/>
              <a:t>After some predetermined time → analyze of the signal</a:t>
            </a:r>
          </a:p>
          <a:p>
            <a:r>
              <a:rPr lang="en-US" sz="2400" dirty="0" smtClean="0"/>
              <a:t>The TLD is heated → luminescence measured with a photomultiplier → </a:t>
            </a:r>
            <a:r>
              <a:rPr lang="en-US" sz="2400" dirty="0"/>
              <a:t>classical </a:t>
            </a:r>
            <a:r>
              <a:rPr lang="en-US" sz="2400" dirty="0" smtClean="0"/>
              <a:t>amplification chain → voltmeter</a:t>
            </a:r>
          </a:p>
          <a:p>
            <a:r>
              <a:rPr lang="en-US" sz="2400" dirty="0" smtClean="0"/>
              <a:t>The chain is calibrated with a light intensity measurement from </a:t>
            </a:r>
            <a:r>
              <a:rPr lang="en-US" sz="2400" dirty="0"/>
              <a:t>a </a:t>
            </a:r>
            <a:r>
              <a:rPr lang="en-US" sz="2400" dirty="0" smtClean="0"/>
              <a:t>luminescent </a:t>
            </a:r>
            <a:r>
              <a:rPr lang="en-US" sz="2400" dirty="0"/>
              <a:t>source </a:t>
            </a:r>
            <a:r>
              <a:rPr lang="en-US" sz="2400" dirty="0" smtClean="0"/>
              <a:t>submitted to a known dose </a:t>
            </a:r>
          </a:p>
          <a:p>
            <a:r>
              <a:rPr lang="en-US" sz="2400" dirty="0" smtClean="0"/>
              <a:t>Afterward → </a:t>
            </a:r>
            <a:r>
              <a:rPr lang="fr-BE" sz="2400" dirty="0"/>
              <a:t>a</a:t>
            </a:r>
            <a:r>
              <a:rPr lang="en-US" sz="2400" dirty="0" err="1" smtClean="0"/>
              <a:t>nnealing</a:t>
            </a:r>
            <a:r>
              <a:rPr lang="en-US" sz="2400" dirty="0" smtClean="0"/>
              <a:t> at high T° (to empty deep traps) → reusing (depends on the type of TLD)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236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Reading of the TLD</a:t>
            </a:r>
            <a:endParaRPr lang="fr-BE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00200"/>
            <a:ext cx="6828031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554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Examples</a:t>
            </a:r>
            <a:r>
              <a:rPr lang="fr-BE" sz="2800" dirty="0" smtClean="0"/>
              <a:t> of TLD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The 2 TLD used actually or having been used at ULB</a:t>
            </a:r>
          </a:p>
          <a:p>
            <a:endParaRPr lang="en-US" sz="2400" dirty="0" smtClean="0"/>
          </a:p>
          <a:p>
            <a:pPr lvl="1"/>
            <a:r>
              <a:rPr lang="en-US" sz="2400" dirty="0" err="1" smtClean="0"/>
              <a:t>LiF</a:t>
            </a:r>
            <a:r>
              <a:rPr lang="en-US" sz="2400" dirty="0" smtClean="0"/>
              <a:t>: </a:t>
            </a:r>
            <a:r>
              <a:rPr lang="en-US" sz="2400" dirty="0" err="1" smtClean="0"/>
              <a:t>Mg,Ti</a:t>
            </a:r>
            <a:r>
              <a:rPr lang="en-US" sz="2400" dirty="0" smtClean="0"/>
              <a:t> (TLD-100)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CaSO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: </a:t>
            </a:r>
            <a:r>
              <a:rPr lang="en-US" sz="2400" dirty="0" err="1" smtClean="0"/>
              <a:t>Dy</a:t>
            </a:r>
            <a:r>
              <a:rPr lang="en-US" sz="2400" dirty="0" smtClean="0"/>
              <a:t> (TLD-900)</a:t>
            </a:r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838200" y="4572000"/>
            <a:ext cx="7162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Reference:</a:t>
            </a:r>
          </a:p>
          <a:p>
            <a:pPr lvl="1"/>
            <a:r>
              <a:rPr lang="fr-BE" sz="2000" dirty="0" smtClean="0"/>
              <a:t> S.W.S. </a:t>
            </a:r>
            <a:r>
              <a:rPr lang="fr-BE" sz="2000" dirty="0" err="1" smtClean="0"/>
              <a:t>McKeever</a:t>
            </a:r>
            <a:r>
              <a:rPr lang="fr-BE" sz="2000" dirty="0" smtClean="0"/>
              <a:t>, M. </a:t>
            </a:r>
            <a:r>
              <a:rPr lang="fr-BE" sz="2000" dirty="0" err="1" smtClean="0"/>
              <a:t>Moscovitch</a:t>
            </a:r>
            <a:r>
              <a:rPr lang="fr-BE" sz="2000" dirty="0" smtClean="0"/>
              <a:t>, P.D Townsend, </a:t>
            </a:r>
            <a:r>
              <a:rPr lang="fr-BE" sz="2000" i="1" dirty="0" smtClean="0"/>
              <a:t>Thermoluminescence </a:t>
            </a:r>
            <a:r>
              <a:rPr lang="fr-BE" sz="2000" i="1" dirty="0" err="1" smtClean="0"/>
              <a:t>dosimetry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materials</a:t>
            </a:r>
            <a:r>
              <a:rPr lang="fr-BE" sz="2000" i="1" dirty="0" smtClean="0"/>
              <a:t>: </a:t>
            </a:r>
            <a:r>
              <a:rPr lang="fr-BE" sz="2000" i="1" dirty="0" err="1" smtClean="0"/>
              <a:t>Properties</a:t>
            </a:r>
            <a:r>
              <a:rPr lang="fr-BE" sz="2000" i="1" dirty="0" smtClean="0"/>
              <a:t> and use </a:t>
            </a:r>
            <a:r>
              <a:rPr lang="fr-BE" sz="2000" dirty="0" smtClean="0"/>
              <a:t>(</a:t>
            </a:r>
            <a:r>
              <a:rPr lang="fr-BE" sz="2000" dirty="0" err="1" smtClean="0"/>
              <a:t>Nuclear</a:t>
            </a:r>
            <a:r>
              <a:rPr lang="fr-BE" sz="2000" dirty="0" smtClean="0"/>
              <a:t> </a:t>
            </a:r>
            <a:r>
              <a:rPr lang="fr-BE" sz="2000" dirty="0" err="1" smtClean="0"/>
              <a:t>technology</a:t>
            </a:r>
            <a:r>
              <a:rPr lang="fr-BE" sz="2000" dirty="0" smtClean="0"/>
              <a:t> </a:t>
            </a:r>
            <a:r>
              <a:rPr lang="fr-BE" sz="2000" dirty="0" err="1" smtClean="0"/>
              <a:t>Publishing</a:t>
            </a:r>
            <a:r>
              <a:rPr lang="fr-BE" sz="2000" dirty="0" smtClean="0"/>
              <a:t>) 1995.</a:t>
            </a:r>
          </a:p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5124-4EBD-4BFF-A79D-FC662F7F01FC}" type="slidenum">
              <a:rPr lang="fr-BE" smtClean="0"/>
              <a:pPr/>
              <a:t>9</a:t>
            </a:fld>
            <a:endParaRPr lang="fr-BE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D_{\mbox{\tiny{TLD}}}}{D_{\mbox{\tiny{tissu}}}}\stackrel{\text{\tiny{CPE}}}{=}\frac{\overline{(\mu_{en}/\rho)}_{\mbox{\tiny{TLD}}}}{\overline{(\mu_{en}/\rho)}_{\mbox{\tiny{tissu}}}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3"/>
  <p:tag name="PICTUREFILESIZE" val="7258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Z_{eff}=\sqrt[m]{\sum_i a_iZ_i^m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7"/>
  <p:tag name="PICTUREFILESIZE" val="7517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f(D)=aD+bD^2 \Rightarrow f(d)=A+BD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3"/>
  <p:tag name="PICTUREFILESIZE" val="5913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\frac{F(D)/D}{K}=A+BD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8"/>
  <p:tag name="PICTUREFILESIZE" val="5398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D=\frac{F(D)}{K(1+BD)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74"/>
  <p:tag name="PICTUREFILESIZE" val="5164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D=\frac{F(D)(1-BD)}{K}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89"/>
  <p:tag name="PICTUREFILESIZE" val="5457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narray*}&#10;{}^6_3Li+{}^1_0n\rightarrow {}^3_1H+{}^4_2He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7"/>
  <p:tag name="PICTUREFILESIZE" val="35261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8252</TotalTime>
  <Words>1305</Words>
  <Application>Microsoft Office PowerPoint</Application>
  <PresentationFormat>Affichage à l'écran (4:3)</PresentationFormat>
  <Paragraphs>195</Paragraphs>
  <Slides>26</Slides>
  <Notes>26</Notes>
  <HiddenSlides>0</HiddenSlides>
  <MMClips>26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cmmi10</vt:lpstr>
      <vt:lpstr>cmsy10</vt:lpstr>
      <vt:lpstr>Calibri</vt:lpstr>
      <vt:lpstr>Thème Office</vt:lpstr>
      <vt:lpstr>Energy response (1)</vt:lpstr>
      <vt:lpstr>Energy response (2): Effective atomic number</vt:lpstr>
      <vt:lpstr>Examples of Zeff </vt:lpstr>
      <vt:lpstr>Zeff – fading – sensitivity – limits for ≠ TLD</vt:lpstr>
      <vt:lpstr>Annealing</vt:lpstr>
      <vt:lpstr>Procedure of annealing</vt:lpstr>
      <vt:lpstr>TLD in practice</vt:lpstr>
      <vt:lpstr>Reading of the TLD</vt:lpstr>
      <vt:lpstr>Examples of TLD</vt:lpstr>
      <vt:lpstr>LiF: Mg,Ti: Structure of LiF</vt:lpstr>
      <vt:lpstr>LiF: thermodynamic defaults </vt:lpstr>
      <vt:lpstr>Additional impurities: Mg </vt:lpstr>
      <vt:lpstr>GC as a function of annealing</vt:lpstr>
      <vt:lpstr>Additional impurities: Ti</vt:lpstr>
      <vt:lpstr>Global effect of the impurities: emission mechanisms</vt:lpstr>
      <vt:lpstr>Fading for LiF: Mg,Ti (1)</vt:lpstr>
      <vt:lpstr>Fading for LiF: Mg,Ti (2)</vt:lpstr>
      <vt:lpstr>Sensitivity of LiF: Mg,Ti </vt:lpstr>
      <vt:lpstr>Response to the dose for LiF: Mg,Ti (1) </vt:lpstr>
      <vt:lpstr>Response to the dose for LiF: Mg,Ti (2) </vt:lpstr>
      <vt:lpstr>Response to the dose for LiF: Mg,Ti (3) </vt:lpstr>
      <vt:lpstr>Response to the dose for LiF: Mg,Ti (4) </vt:lpstr>
      <vt:lpstr>Energy response of LiF: Mg,Ti </vt:lpstr>
      <vt:lpstr>Reading procedure</vt:lpstr>
      <vt:lpstr>Sensitivity to neutrons</vt:lpstr>
      <vt:lpstr>Summary for LiF: Mg,Ti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VIII:  Film photographique</dc:title>
  <dc:creator>Utilisateur Windows</dc:creator>
  <cp:lastModifiedBy>ULB</cp:lastModifiedBy>
  <cp:revision>614</cp:revision>
  <dcterms:created xsi:type="dcterms:W3CDTF">2012-10-01T12:06:49Z</dcterms:created>
  <dcterms:modified xsi:type="dcterms:W3CDTF">2020-10-28T11:50:36Z</dcterms:modified>
</cp:coreProperties>
</file>