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39" r:id="rId9"/>
    <p:sldId id="340" r:id="rId10"/>
    <p:sldId id="341" r:id="rId11"/>
    <p:sldId id="342" r:id="rId12"/>
    <p:sldId id="343" r:id="rId13"/>
    <p:sldId id="344" r:id="rId14"/>
    <p:sldId id="346" r:id="rId15"/>
    <p:sldId id="347" r:id="rId16"/>
    <p:sldId id="377" r:id="rId17"/>
    <p:sldId id="378" r:id="rId18"/>
    <p:sldId id="379" r:id="rId19"/>
    <p:sldId id="380" r:id="rId20"/>
    <p:sldId id="381" r:id="rId21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mmi10" panose="020B0500000000000000" pitchFamily="34" charset="0"/>
      <p:regular r:id="rId27"/>
    </p:embeddedFont>
    <p:embeddedFont>
      <p:font typeface="cmsy10" panose="020B0500000000000000" pitchFamily="34" charset="0"/>
      <p:regular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F62-E8D8-4649-A45B-857E350FBC28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C304-9AD4-4FE1-8430-4BBFEA08A805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377-BB9C-4D58-A7A6-AD8ADD3CDD22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ABE-820F-47BE-86D2-16330D1FA60F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9A0D-5F7E-4CBD-9126-05D464344133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235-75A2-41F3-A76E-86E6C82239A1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856-A9E7-4CBA-9833-9A7B202F3987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CB5-3C2C-4C2A-9D31-4A59BA546E1A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8539-E9BC-466E-9D8A-97C88726C72B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8B30-AC5A-4224-999E-F1080EF9AFD7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71D-8002-4A9D-9B7C-4C0A8298BEFE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0D2-D997-46B1-B692-9E80EFFBDC18}" type="datetime1">
              <a:rPr lang="fr-FR" smtClean="0"/>
              <a:pPr/>
              <a:t>27/10/2020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7" Type="http://schemas.openxmlformats.org/officeDocument/2006/relationships/image" Target="../media/image1.png"/><Relationship Id="rId2" Type="http://schemas.microsoft.com/office/2007/relationships/media" Target="../media/media14.wav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1.png"/><Relationship Id="rId2" Type="http://schemas.microsoft.com/office/2007/relationships/media" Target="../media/media6.wav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wav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uminescence efficiency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Simple model → description of kinetics → no indication about absolute intensity of luminescence</a:t>
            </a:r>
          </a:p>
          <a:p>
            <a:endParaRPr lang="en-US" sz="2400" dirty="0" smtClean="0"/>
          </a:p>
          <a:p>
            <a:r>
              <a:rPr lang="en-US" sz="2400" dirty="0" smtClean="0"/>
              <a:t>The intrinsic efficiency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is </a:t>
            </a:r>
            <a:r>
              <a:rPr lang="en-US" sz="2400" dirty="0"/>
              <a:t>defined </a:t>
            </a:r>
            <a:r>
              <a:rPr lang="en-US" sz="2400" dirty="0" smtClean="0"/>
              <a:t>as the </a:t>
            </a:r>
            <a:r>
              <a:rPr lang="en-US" sz="2400" dirty="0"/>
              <a:t>ratio of the energy emitted as visible light during heating </a:t>
            </a:r>
            <a:r>
              <a:rPr lang="en-US" sz="2400" dirty="0" smtClean="0"/>
              <a:t>to the </a:t>
            </a:r>
            <a:r>
              <a:rPr lang="en-US" sz="2400" dirty="0"/>
              <a:t>energy absorbed during the exposure to </a:t>
            </a:r>
            <a:r>
              <a:rPr lang="en-US" sz="2400" dirty="0" smtClean="0"/>
              <a:t>ionizing radiation</a:t>
            </a:r>
          </a:p>
          <a:p>
            <a:endParaRPr lang="en-US" sz="2400" dirty="0" smtClean="0"/>
          </a:p>
          <a:p>
            <a:r>
              <a:rPr lang="en-US" sz="2400" dirty="0" smtClean="0"/>
              <a:t>For the calculation of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distinct steps are considered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Optical fading: some materials (CaSO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, CaF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are very sensitive to light (materials with best sensitivity obviously) → must be store in opaque containers</a:t>
            </a:r>
          </a:p>
          <a:p>
            <a:pPr lvl="1"/>
            <a:r>
              <a:rPr lang="en-US" sz="2000" dirty="0" smtClean="0"/>
              <a:t>Quantum fading: quantum </a:t>
            </a:r>
            <a:r>
              <a:rPr lang="en-US" sz="2000" dirty="0" err="1" smtClean="0"/>
              <a:t>tunnelling</a:t>
            </a:r>
            <a:r>
              <a:rPr lang="en-US" sz="2000" dirty="0" smtClean="0"/>
              <a:t> between the trap and the  recombination site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Recommendation of the European </a:t>
            </a:r>
            <a:r>
              <a:rPr lang="en-US" sz="2400" dirty="0" err="1" smtClean="0"/>
              <a:t>Communauty</a:t>
            </a:r>
            <a:r>
              <a:rPr lang="en-US" sz="2400" dirty="0" smtClean="0"/>
              <a:t>: fading &lt; 5 % during monitoring time at 25°C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90600"/>
            <a:ext cx="7391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5029200"/>
            <a:ext cx="50292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GC for a </a:t>
            </a:r>
            <a:r>
              <a:rPr lang="fr-BE" sz="2400" dirty="0" err="1" smtClean="0"/>
              <a:t>LiF:Mg,Ti</a:t>
            </a:r>
            <a:r>
              <a:rPr lang="fr-BE" sz="2400" dirty="0"/>
              <a:t> </a:t>
            </a:r>
            <a:r>
              <a:rPr lang="fr-BE" sz="2400" dirty="0" err="1" smtClean="0"/>
              <a:t>after</a:t>
            </a:r>
            <a:r>
              <a:rPr lang="fr-BE" sz="2400" dirty="0" smtClean="0"/>
              <a:t> a 60 </a:t>
            </a:r>
            <a:r>
              <a:rPr lang="fr-BE" sz="2400" dirty="0" err="1" smtClean="0"/>
              <a:t>mGy</a:t>
            </a:r>
            <a:r>
              <a:rPr lang="fr-BE" sz="2400" dirty="0" smtClean="0"/>
              <a:t> irradiation </a:t>
            </a:r>
            <a:r>
              <a:rPr lang="fr-BE" sz="2400" dirty="0" err="1" smtClean="0"/>
              <a:t>from</a:t>
            </a:r>
            <a:r>
              <a:rPr lang="fr-BE" sz="2400" dirty="0" smtClean="0"/>
              <a:t> </a:t>
            </a:r>
            <a:r>
              <a:rPr lang="fr-BE" sz="2400" baseline="30000" dirty="0" smtClean="0"/>
              <a:t>60</a:t>
            </a:r>
            <a:r>
              <a:rPr lang="fr-BE" sz="2400" dirty="0" smtClean="0"/>
              <a:t>Co </a:t>
            </a:r>
            <a:r>
              <a:rPr lang="fr-BE" sz="2400" dirty="0" err="1" smtClean="0"/>
              <a:t>measured</a:t>
            </a:r>
            <a:r>
              <a:rPr lang="fr-BE" sz="2400" dirty="0" smtClean="0"/>
              <a:t> </a:t>
            </a:r>
            <a:r>
              <a:rPr lang="fr-BE" sz="2400" dirty="0" err="1" smtClean="0"/>
              <a:t>after</a:t>
            </a:r>
            <a:r>
              <a:rPr lang="fr-BE" sz="2400" dirty="0" smtClean="0"/>
              <a:t> 0, 14 and 28 </a:t>
            </a:r>
            <a:r>
              <a:rPr lang="fr-BE" sz="2400" dirty="0" err="1" smtClean="0"/>
              <a:t>days</a:t>
            </a:r>
            <a:endParaRPr lang="fr-BE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876800"/>
            <a:ext cx="18859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6200000" flipV="1">
            <a:off x="5791200" y="3962400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715000" y="6488668"/>
            <a:ext cx="29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Interactions </a:t>
            </a:r>
            <a:r>
              <a:rPr lang="fr-BE" dirty="0" err="1" smtClean="0"/>
              <a:t>between</a:t>
            </a:r>
            <a:r>
              <a:rPr lang="fr-BE" dirty="0" smtClean="0"/>
              <a:t> defaults</a:t>
            </a:r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Sensitivity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TLD sensitivity: Intensity of the signal integrated over a time given per unit of absorbed dose and per unit of mass → depends on the TLD but also on the type of radiation, on the energy of radiation as well as on the reading system (heating, light detection,…)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Generally → we define sensitivity relatively to the </a:t>
            </a:r>
            <a:r>
              <a:rPr lang="en-US" sz="2400" dirty="0" err="1" smtClean="0"/>
              <a:t>LiF:Mg,Ti</a:t>
            </a:r>
            <a:r>
              <a:rPr lang="en-US" sz="2400" dirty="0" smtClean="0"/>
              <a:t> TLD in same conditions of radiation and analyze </a:t>
            </a:r>
          </a:p>
          <a:p>
            <a:r>
              <a:rPr lang="en-US" sz="2400" dirty="0" smtClean="0"/>
              <a:t>Generally → radiations with high linear energy transfer (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, neutron,…) give signal </a:t>
            </a:r>
            <a:r>
              <a:rPr lang="en-US" sz="2400" dirty="0"/>
              <a:t>&lt; radiations with </a:t>
            </a:r>
            <a:r>
              <a:rPr lang="en-US" sz="2400" dirty="0" smtClean="0"/>
              <a:t>low </a:t>
            </a:r>
            <a:r>
              <a:rPr lang="en-US" sz="2400" dirty="0"/>
              <a:t>linear energy transfer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,…)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Detection</a:t>
            </a:r>
            <a:r>
              <a:rPr lang="fr-BE" sz="2800" dirty="0" smtClean="0"/>
              <a:t> </a:t>
            </a:r>
            <a:r>
              <a:rPr lang="fr-BE" sz="2800" dirty="0" err="1" smtClean="0"/>
              <a:t>limits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Means both: lower and upper levels of detection</a:t>
            </a:r>
          </a:p>
          <a:p>
            <a:endParaRPr lang="en-US" sz="2400" dirty="0" smtClean="0"/>
          </a:p>
          <a:p>
            <a:r>
              <a:rPr lang="en-US" sz="2400" dirty="0" smtClean="0"/>
              <a:t>Lower level: smallest absorbed dose that can be detected with a specified confidence level → same order of magnitude a the 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Upper level: largest </a:t>
            </a:r>
            <a:r>
              <a:rPr lang="en-US" sz="2400" dirty="0"/>
              <a:t>dose that can be detected → </a:t>
            </a:r>
            <a:r>
              <a:rPr lang="en-US" sz="2400" dirty="0" smtClean="0"/>
              <a:t>theoretical maximum limit: all traps are filled → practically: the dose response has to be considered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Response</a:t>
            </a:r>
            <a:r>
              <a:rPr lang="fr-BE" sz="2800" dirty="0" smtClean="0"/>
              <a:t> to the dose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signal of the TLD depends on the dose → </a:t>
            </a:r>
            <a:r>
              <a:rPr lang="en-US" sz="2400" i="1" dirty="0" smtClean="0"/>
              <a:t>F(D)</a:t>
            </a:r>
            <a:r>
              <a:rPr lang="en-US" sz="2400" dirty="0" smtClean="0"/>
              <a:t>: response to the dose</a:t>
            </a:r>
          </a:p>
          <a:p>
            <a:r>
              <a:rPr lang="en-US" sz="2400" dirty="0" smtClean="0"/>
              <a:t>Ideally a TLD has to shown a response to the dose linear over a large range of doses, at least over the range of interesting doses  </a:t>
            </a:r>
          </a:p>
          <a:p>
            <a:r>
              <a:rPr lang="en-US" sz="2400" dirty="0" smtClean="0"/>
              <a:t>Practically → many non-linear effects exist for all materials </a:t>
            </a:r>
          </a:p>
          <a:p>
            <a:r>
              <a:rPr lang="en-US" sz="2400" smtClean="0"/>
              <a:t>The linearity </a:t>
            </a:r>
            <a:r>
              <a:rPr lang="en-US" sz="2400" dirty="0" smtClean="0"/>
              <a:t>index </a:t>
            </a:r>
            <a:r>
              <a:rPr lang="en-US" sz="2400" i="1" dirty="0" smtClean="0"/>
              <a:t>f(D)</a:t>
            </a:r>
            <a:r>
              <a:rPr lang="en-US" sz="2400" dirty="0" smtClean="0"/>
              <a:t> (or normalized dose response) is defined as: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, a weak dose for which the response is linear 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81400" y="4343400"/>
            <a:ext cx="2463951" cy="742928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to the </a:t>
            </a:r>
            <a:r>
              <a:rPr lang="fr-BE" sz="2800" dirty="0" smtClean="0"/>
              <a:t>dose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We have:</a:t>
            </a:r>
          </a:p>
          <a:p>
            <a:pPr lvl="1"/>
            <a:r>
              <a:rPr lang="en-US" sz="2000" i="1" dirty="0" smtClean="0"/>
              <a:t>f(D) = </a:t>
            </a:r>
            <a:r>
              <a:rPr lang="en-US" sz="2000" dirty="0" smtClean="0"/>
              <a:t>1: linear response (ideal TLD)</a:t>
            </a:r>
          </a:p>
          <a:p>
            <a:pPr lvl="1"/>
            <a:r>
              <a:rPr lang="en-US" sz="2000" i="1" dirty="0" smtClean="0"/>
              <a:t>f(D) &gt; </a:t>
            </a:r>
            <a:r>
              <a:rPr lang="en-US" sz="2000" dirty="0" smtClean="0"/>
              <a:t>1: supralinear response</a:t>
            </a:r>
          </a:p>
          <a:p>
            <a:pPr lvl="1"/>
            <a:r>
              <a:rPr lang="en-US" sz="2000" i="1" dirty="0" smtClean="0"/>
              <a:t>f(D) &lt; </a:t>
            </a:r>
            <a:r>
              <a:rPr lang="en-US" sz="2000" dirty="0" smtClean="0"/>
              <a:t>1: sublinear response (traps saturation)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229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181600" y="3657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: supralinearity for the whole range of doses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LiF:Mg,Ti</a:t>
            </a:r>
            <a:r>
              <a:rPr lang="en-US" dirty="0" smtClean="0"/>
              <a:t>: </a:t>
            </a:r>
            <a:r>
              <a:rPr lang="en-US" dirty="0" err="1" smtClean="0"/>
              <a:t>behaviour</a:t>
            </a:r>
            <a:r>
              <a:rPr lang="en-US" dirty="0" smtClean="0"/>
              <a:t> linear - supralinear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CaF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dirty="0" err="1" smtClean="0"/>
              <a:t>Mn</a:t>
            </a:r>
            <a:r>
              <a:rPr lang="en-US" dirty="0" smtClean="0"/>
              <a:t>: very weak supralinearity </a:t>
            </a:r>
          </a:p>
          <a:p>
            <a:pPr marL="342900" indent="-342900">
              <a:buFont typeface="+mj-lt"/>
              <a:buAutoNum type="alphaUcPeriod"/>
            </a:pPr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dirty="0"/>
              <a:t>D</a:t>
            </a:r>
            <a:r>
              <a:rPr lang="en-US" dirty="0" smtClean="0"/>
              <a:t>ash-curve: linear response</a:t>
            </a:r>
            <a:endParaRPr lang="en-US" dirty="0"/>
          </a:p>
        </p:txBody>
      </p:sp>
      <p:sp>
        <p:nvSpPr>
          <p:cNvPr id="7" name="Double flèche horizontale 6"/>
          <p:cNvSpPr/>
          <p:nvPr/>
        </p:nvSpPr>
        <p:spPr>
          <a:xfrm>
            <a:off x="4038600" y="4495800"/>
            <a:ext cx="10668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1828800" y="5715000"/>
            <a:ext cx="2057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2590800" y="5334000"/>
            <a:ext cx="12954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86200" y="63246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slope</a:t>
            </a:r>
            <a:r>
              <a:rPr lang="fr-BE" dirty="0" smtClean="0"/>
              <a:t> = 1 or ≈ 1 </a:t>
            </a:r>
            <a:endParaRPr lang="fr-B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Explanation</a:t>
            </a:r>
            <a:r>
              <a:rPr lang="fr-BE" sz="2800" dirty="0" smtClean="0"/>
              <a:t> of </a:t>
            </a:r>
            <a:r>
              <a:rPr lang="fr-BE" sz="2800" dirty="0" err="1" smtClean="0"/>
              <a:t>supralinearity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parameters influence supralinearity: type of radiation,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radiation, speed of heating, defaults quantities,…</a:t>
            </a:r>
          </a:p>
          <a:p>
            <a:r>
              <a:rPr lang="en-US" sz="2400" dirty="0" smtClean="0"/>
              <a:t>To explain supralinearity → many models (up to now) → for some of them: critical process during the </a:t>
            </a:r>
            <a:r>
              <a:rPr lang="en-US" sz="2400" i="1" dirty="0" smtClean="0"/>
              <a:t>E</a:t>
            </a:r>
            <a:r>
              <a:rPr lang="en-US" sz="2400" dirty="0" smtClean="0"/>
              <a:t> absorption, for other ones: critical process during heating</a:t>
            </a:r>
          </a:p>
          <a:p>
            <a:r>
              <a:rPr lang="en-US" sz="2400" dirty="0" smtClean="0"/>
              <a:t>During heating →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are released from traps → recombination with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to create light </a:t>
            </a:r>
            <a:r>
              <a:rPr lang="en-US" sz="2400" b="1" dirty="0" smtClean="0"/>
              <a:t>or </a:t>
            </a:r>
            <a:r>
              <a:rPr lang="en-US" sz="2400" dirty="0" smtClean="0"/>
              <a:t>trapping in deep traps (DT) without creation of light → concurrent centre (CC)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Explanation</a:t>
            </a:r>
            <a:r>
              <a:rPr lang="fr-BE" sz="2800" dirty="0"/>
              <a:t> of </a:t>
            </a:r>
            <a:r>
              <a:rPr lang="fr-BE" sz="2800" dirty="0" err="1" smtClean="0"/>
              <a:t>supralinearity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 small dose → large distance between the trap (T) and the recombination center (RC) → high probability for </a:t>
            </a:r>
            <a:r>
              <a:rPr lang="en-US" sz="2400" dirty="0"/>
              <a:t>a e</a:t>
            </a:r>
            <a:r>
              <a:rPr lang="en-US" sz="2400" baseline="30000" dirty="0"/>
              <a:t>-</a:t>
            </a:r>
            <a:r>
              <a:rPr lang="en-US" sz="2400" dirty="0"/>
              <a:t> released </a:t>
            </a:r>
            <a:r>
              <a:rPr lang="en-US" sz="2400" dirty="0" smtClean="0"/>
              <a:t>by a trap to reach a D</a:t>
            </a:r>
            <a:r>
              <a:rPr lang="en-US" sz="2400" dirty="0"/>
              <a:t>T</a:t>
            </a:r>
            <a:r>
              <a:rPr lang="en-US" sz="2400" dirty="0" smtClean="0"/>
              <a:t> before a RC → reduced dose response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the dose ↗ → the distance between T and RC ↘ but also the number of DT ↘ (they have a larger probability to be filled → but a DT must be empty) → the dose response ↗ (up to saturation of the T)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Combining 1 and 2 → f(D) &gt; 1 (SiO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there is no DT in the medium → dose response has to be higher and a linear response is observed up to saturation (CaF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dirty="0" err="1" smtClean="0"/>
              <a:t>Mn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supralinearity is an underestimation at small dose rather than an overestimation at large dose</a:t>
            </a:r>
            <a:r>
              <a:rPr lang="en-US" sz="2400" dirty="0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Supralinearity ↔ </a:t>
            </a:r>
            <a:r>
              <a:rPr lang="en-US" sz="2800" dirty="0"/>
              <a:t>linear energy transfer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0"/>
            <a:ext cx="8305800" cy="2667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Heavy ions: dose deposited in a cylindrical area of a few tens of nm along the ion trajectory → large concentration of filled traps and few DT in the tracks cylinders / small concentration of filled traps and many DT outside the tracks cylinders</a:t>
            </a:r>
          </a:p>
          <a:p>
            <a:r>
              <a:rPr lang="en-US" sz="2400" dirty="0" smtClean="0"/>
              <a:t>MFP of the released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&lt; cylinder radius → no interaction with a DT → reaching a RC → light → linear response </a:t>
            </a:r>
          </a:p>
          <a:p>
            <a:r>
              <a:rPr lang="en-US" sz="2400" dirty="0" smtClean="0"/>
              <a:t>Attention → quicker saturation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95400"/>
            <a:ext cx="4219575" cy="188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distributions of T-RC pairs for (a)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of high energy (weak linear energy transfer) and for   (b) heavy charged particles (</a:t>
            </a:r>
            <a:r>
              <a:rPr lang="en-US" dirty="0"/>
              <a:t>large linear energy transfer)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84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(a)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4196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(b)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4191000" y="2209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Supralinearity ↔ </a:t>
            </a:r>
            <a:r>
              <a:rPr lang="en-US" sz="2800" dirty="0"/>
              <a:t>linear energy </a:t>
            </a:r>
            <a:r>
              <a:rPr lang="en-US" sz="2800" dirty="0" smtClean="0"/>
              <a:t>transfer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particles </a:t>
            </a:r>
            <a:r>
              <a:rPr lang="en-US" sz="2400" dirty="0"/>
              <a:t>with weak linear energy transfer → </a:t>
            </a:r>
            <a:r>
              <a:rPr lang="en-US" sz="2400" dirty="0" smtClean="0"/>
              <a:t>the released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can leave the tracks area and enter the </a:t>
            </a:r>
            <a:r>
              <a:rPr lang="en-US" sz="2400" dirty="0"/>
              <a:t>area with </a:t>
            </a:r>
            <a:r>
              <a:rPr lang="en-US" sz="2400" dirty="0" smtClean="0"/>
              <a:t>large concentration of DT → loss of luminescence</a:t>
            </a:r>
          </a:p>
          <a:p>
            <a:endParaRPr lang="en-US" sz="2400" dirty="0" smtClean="0"/>
          </a:p>
          <a:p>
            <a:r>
              <a:rPr lang="en-US" sz="2400" dirty="0" smtClean="0"/>
              <a:t>When the dose ↗ → the inter-tracks distance ↘ →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reaches a RC with a larger probability → the dose response ↗ → supralinearity</a:t>
            </a:r>
          </a:p>
          <a:p>
            <a:endParaRPr lang="en-US" sz="24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hen </a:t>
            </a:r>
            <a:r>
              <a:rPr lang="en-US" sz="2400" dirty="0"/>
              <a:t>the linear energy transfer ↘ </a:t>
            </a:r>
            <a:r>
              <a:rPr lang="en-US" sz="2400" dirty="0" smtClean="0"/>
              <a:t>→ supralinearity ↗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ifferent </a:t>
            </a:r>
            <a:r>
              <a:rPr lang="en-US" sz="2800" dirty="0"/>
              <a:t>physical steps </a:t>
            </a:r>
            <a:r>
              <a:rPr lang="en-US" sz="2800" dirty="0" smtClean="0"/>
              <a:t>for the c</a:t>
            </a:r>
            <a:r>
              <a:rPr lang="fr-BE" sz="2800" dirty="0" err="1" smtClean="0"/>
              <a:t>alculation</a:t>
            </a:r>
            <a:r>
              <a:rPr lang="fr-BE" sz="2800" dirty="0" smtClean="0"/>
              <a:t> of </a:t>
            </a:r>
            <a:r>
              <a:rPr lang="fr-BE" sz="2800" dirty="0" smtClean="0">
                <a:latin typeface="cmmi10"/>
              </a:rPr>
              <a:t>´</a:t>
            </a:r>
            <a:r>
              <a:rPr lang="fr-BE" sz="2800" baseline="-25000" dirty="0" smtClean="0"/>
              <a:t>i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absorption of ionizing radiation → creation of </a:t>
            </a:r>
            <a:r>
              <a:rPr lang="en-US" sz="2400" i="1" dirty="0" smtClean="0"/>
              <a:t>N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-h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pairs →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i="1" dirty="0" smtClean="0"/>
              <a:t>1/W</a:t>
            </a:r>
            <a:r>
              <a:rPr lang="en-US" sz="2400" dirty="0" smtClean="0"/>
              <a:t> et </a:t>
            </a:r>
            <a:r>
              <a:rPr lang="en-US" sz="2400" i="1" dirty="0" smtClean="0"/>
              <a:t>W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‘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r>
              <a:rPr lang="en-US" sz="2400" dirty="0" smtClean="0"/>
              <a:t> (avec 1 &lt;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‘ &lt; 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Thermalization</a:t>
            </a:r>
            <a:r>
              <a:rPr lang="en-US" sz="2400" dirty="0" smtClean="0"/>
              <a:t> </a:t>
            </a:r>
            <a:r>
              <a:rPr lang="en-US" sz="2400" dirty="0"/>
              <a:t>and trapping of the charge carriers </a:t>
            </a:r>
            <a:r>
              <a:rPr lang="en-US" sz="2400" dirty="0" smtClean="0"/>
              <a:t>→ </a:t>
            </a:r>
            <a:r>
              <a:rPr lang="en-US" sz="2400" dirty="0"/>
              <a:t>t</a:t>
            </a:r>
            <a:r>
              <a:rPr lang="en-US" sz="2400" dirty="0" smtClean="0"/>
              <a:t>he fraction </a:t>
            </a:r>
            <a:r>
              <a:rPr lang="en-US" sz="2400" dirty="0"/>
              <a:t>that is captured in traps, which can be </a:t>
            </a:r>
            <a:r>
              <a:rPr lang="en-US" sz="2400" dirty="0" smtClean="0"/>
              <a:t>thermally stimulated → trapping efficiency: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tr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Release of the charge </a:t>
            </a:r>
            <a:r>
              <a:rPr lang="en-US" sz="2400" dirty="0" smtClean="0"/>
              <a:t>carriers (probability </a:t>
            </a:r>
            <a:r>
              <a:rPr lang="en-US" sz="2400" i="1" dirty="0" smtClean="0"/>
              <a:t>p</a:t>
            </a:r>
            <a:r>
              <a:rPr lang="en-US" sz="2400" dirty="0" smtClean="0"/>
              <a:t>), </a:t>
            </a:r>
            <a:r>
              <a:rPr lang="fr-BE" sz="2400" dirty="0"/>
              <a:t>transport to a luminescent centre</a:t>
            </a:r>
            <a:r>
              <a:rPr lang="en-US" sz="2400" dirty="0" smtClean="0"/>
              <a:t> (efficiency </a:t>
            </a:r>
            <a:r>
              <a:rPr lang="en-US" sz="2400" i="1" dirty="0" smtClean="0"/>
              <a:t>S</a:t>
            </a:r>
            <a:r>
              <a:rPr lang="en-US" sz="2400" dirty="0" smtClean="0"/>
              <a:t>), </a:t>
            </a:r>
            <a:r>
              <a:rPr lang="en-US" sz="2400" dirty="0"/>
              <a:t>exciting the luminescent centre that </a:t>
            </a:r>
            <a:r>
              <a:rPr lang="en-US" sz="2400" dirty="0" smtClean="0"/>
              <a:t>de-excite under </a:t>
            </a:r>
            <a:r>
              <a:rPr lang="en-US" sz="2400" dirty="0"/>
              <a:t>emission of a photon </a:t>
            </a:r>
            <a:r>
              <a:rPr lang="en-US" sz="2400" dirty="0" smtClean="0"/>
              <a:t>(quantum </a:t>
            </a:r>
            <a:r>
              <a:rPr lang="en-US" sz="2400" dirty="0"/>
              <a:t>efficiency </a:t>
            </a:r>
            <a:r>
              <a:rPr lang="en-US" sz="2400" i="1" dirty="0" smtClean="0"/>
              <a:t>Q</a:t>
            </a:r>
            <a:r>
              <a:rPr lang="en-US" sz="24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Escape of the produced thermoluminescent</a:t>
            </a:r>
            <a:r>
              <a:rPr lang="en-US" sz="2400" dirty="0" smtClean="0"/>
              <a:t> </a:t>
            </a:r>
            <a:r>
              <a:rPr lang="en-US" sz="2400" dirty="0"/>
              <a:t>photons from the sample </a:t>
            </a:r>
            <a:r>
              <a:rPr lang="en-US" sz="2400" dirty="0" smtClean="0"/>
              <a:t>(escape fraction: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</a:t>
            </a:r>
            <a:r>
              <a:rPr lang="en-US" sz="2400" dirty="0" smtClean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Supralinearity ↔ </a:t>
            </a:r>
            <a:r>
              <a:rPr lang="en-US" sz="2800" dirty="0"/>
              <a:t>linear energy </a:t>
            </a:r>
            <a:r>
              <a:rPr lang="en-US" sz="2800" dirty="0" smtClean="0"/>
              <a:t>transfer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6635517" cy="48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Intrinsic </a:t>
            </a:r>
            <a:r>
              <a:rPr lang="en-US" sz="2800" dirty="0"/>
              <a:t>efficiency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h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, the mean </a:t>
            </a:r>
            <a:r>
              <a:rPr lang="en-US" sz="2400" i="1" dirty="0" smtClean="0"/>
              <a:t>E</a:t>
            </a:r>
            <a:r>
              <a:rPr lang="en-US" sz="2400" dirty="0" smtClean="0"/>
              <a:t> of the emitted TL photons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With all steps efficiency at maximum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all media used as TL →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max</a:t>
            </a:r>
            <a:r>
              <a:rPr lang="en-US" sz="2400" dirty="0" smtClean="0"/>
              <a:t> ≈ 13% → only a small part of the absorbed </a:t>
            </a:r>
            <a:r>
              <a:rPr lang="en-US" sz="2400" i="1" dirty="0" smtClean="0"/>
              <a:t>E</a:t>
            </a:r>
            <a:r>
              <a:rPr lang="en-US" sz="2400" dirty="0" smtClean="0"/>
              <a:t> is converted into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-h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352800" y="2057400"/>
            <a:ext cx="2761457" cy="742922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962400" y="3581400"/>
            <a:ext cx="1722795" cy="742923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Intrinsic and maximum efficiencies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05000"/>
            <a:ext cx="884922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2022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Parameters</a:t>
            </a:r>
            <a:r>
              <a:rPr lang="fr-BE" sz="2800" dirty="0" smtClean="0"/>
              <a:t> </a:t>
            </a:r>
            <a:r>
              <a:rPr lang="fr-BE" sz="2800" dirty="0" err="1" smtClean="0"/>
              <a:t>influencing</a:t>
            </a:r>
            <a:r>
              <a:rPr lang="fr-BE" sz="2800" dirty="0" smtClean="0"/>
              <a:t> the </a:t>
            </a:r>
            <a:r>
              <a:rPr lang="fr-BE" sz="2800" dirty="0" err="1" smtClean="0"/>
              <a:t>efficiency</a:t>
            </a:r>
            <a:r>
              <a:rPr lang="fr-BE" sz="2800" dirty="0" smtClean="0"/>
              <a:t>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Trapping efficiency 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tr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→ </a:t>
            </a:r>
            <a:r>
              <a:rPr lang="en-US" sz="2400" dirty="0"/>
              <a:t>c</a:t>
            </a:r>
            <a:r>
              <a:rPr lang="en-US" sz="2400" dirty="0" smtClean="0"/>
              <a:t>rystal imperfections serve as trapping centres and by adding dopants → ↗ of the number of traps → increase of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tr</a:t>
            </a:r>
            <a:r>
              <a:rPr lang="en-US" sz="2400" dirty="0" smtClean="0"/>
              <a:t> only for low traps concentration ↔ when the traps </a:t>
            </a:r>
            <a:r>
              <a:rPr lang="en-US" sz="2400" dirty="0"/>
              <a:t>concentration </a:t>
            </a:r>
            <a:r>
              <a:rPr lang="en-US" sz="2400" dirty="0" smtClean="0"/>
              <a:t>is too large </a:t>
            </a:r>
            <a:r>
              <a:rPr lang="en-US" sz="2400" dirty="0"/>
              <a:t>→ </a:t>
            </a:r>
            <a:r>
              <a:rPr lang="en-US" sz="2400" dirty="0" smtClean="0"/>
              <a:t>average </a:t>
            </a:r>
            <a:r>
              <a:rPr lang="en-US" sz="2400" dirty="0"/>
              <a:t>distance among the </a:t>
            </a:r>
            <a:r>
              <a:rPr lang="en-US" sz="2400" dirty="0" smtClean="0"/>
              <a:t>dopants become </a:t>
            </a:r>
            <a:r>
              <a:rPr lang="en-US" sz="2400" dirty="0"/>
              <a:t>so small that interaction becomes possible </a:t>
            </a:r>
            <a:r>
              <a:rPr lang="en-US" sz="2400" dirty="0" smtClean="0"/>
              <a:t>→ the energy levels are no more localized → decrease of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err="1" smtClean="0"/>
              <a:t>tr</a:t>
            </a:r>
            <a:r>
              <a:rPr lang="en-US" sz="2400" dirty="0" smtClean="0"/>
              <a:t> (« concentration quenching »)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i="1" dirty="0" smtClean="0"/>
              <a:t>S</a:t>
            </a:r>
            <a:r>
              <a:rPr lang="en-US" sz="2400" dirty="0" smtClean="0"/>
              <a:t> → for a direct recombination of a thermally </a:t>
            </a:r>
            <a:r>
              <a:rPr lang="en-US" sz="2400" dirty="0"/>
              <a:t>excited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into a </a:t>
            </a:r>
            <a:r>
              <a:rPr lang="en-US" sz="2400" dirty="0"/>
              <a:t>trap → </a:t>
            </a:r>
            <a:r>
              <a:rPr lang="en-US" sz="2400" i="1" dirty="0" smtClean="0"/>
              <a:t>S ≈</a:t>
            </a:r>
            <a:r>
              <a:rPr lang="en-US" sz="2400" dirty="0" smtClean="0"/>
              <a:t> 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Parameters</a:t>
            </a:r>
            <a:r>
              <a:rPr lang="fr-BE" sz="2800" dirty="0"/>
              <a:t> </a:t>
            </a:r>
            <a:r>
              <a:rPr lang="fr-BE" sz="2800" dirty="0" err="1"/>
              <a:t>influencing</a:t>
            </a:r>
            <a:r>
              <a:rPr lang="fr-BE" sz="2800" dirty="0"/>
              <a:t> the </a:t>
            </a:r>
            <a:r>
              <a:rPr lang="fr-BE" sz="2800" dirty="0" err="1" smtClean="0"/>
              <a:t>efficiency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 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Q</a:t>
            </a:r>
            <a:r>
              <a:rPr lang="en-US" sz="2400" dirty="0" smtClean="0"/>
              <a:t> strongly depends on temperature → when T ↗ → </a:t>
            </a:r>
            <a:r>
              <a:rPr lang="en-US" sz="2400" i="1" dirty="0" smtClean="0"/>
              <a:t>Q</a:t>
            </a:r>
            <a:r>
              <a:rPr lang="en-US" sz="2400" dirty="0" smtClean="0"/>
              <a:t> ↘  («  thermal quenching ») (→ when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↗ → </a:t>
            </a:r>
            <a:r>
              <a:rPr lang="en-US" sz="2400" i="1" dirty="0" smtClean="0"/>
              <a:t>Q</a:t>
            </a:r>
            <a:r>
              <a:rPr lang="en-US" sz="2400" dirty="0" smtClean="0"/>
              <a:t> ↘) → with C and W: quenching parameters: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Escape fraction: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</a:t>
            </a:r>
            <a:r>
              <a:rPr lang="en-US" sz="2400" dirty="0" smtClean="0"/>
              <a:t> → for </a:t>
            </a:r>
            <a:r>
              <a:rPr lang="en-US" sz="2400" dirty="0" err="1" smtClean="0"/>
              <a:t>monocrystals</a:t>
            </a:r>
            <a:r>
              <a:rPr lang="en-US" sz="2400" dirty="0" smtClean="0"/>
              <a:t> which can be transparent to their own radiation: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 </a:t>
            </a:r>
            <a:r>
              <a:rPr lang="en-US" sz="2400" dirty="0" smtClean="0"/>
              <a:t>↗ and for powders and </a:t>
            </a:r>
            <a:r>
              <a:rPr lang="en-US" sz="2400" dirty="0"/>
              <a:t>sintered </a:t>
            </a:r>
            <a:r>
              <a:rPr lang="en-US" sz="2400" dirty="0" smtClean="0"/>
              <a:t>materials: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 </a:t>
            </a:r>
            <a:r>
              <a:rPr lang="en-US" sz="2400" dirty="0" smtClean="0"/>
              <a:t>↘ (ex: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</a:t>
            </a:r>
            <a:r>
              <a:rPr lang="en-US" sz="2400" dirty="0" smtClean="0"/>
              <a:t>(Al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0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:C) =  94% and </a:t>
            </a:r>
            <a:r>
              <a:rPr lang="en-US" sz="2400" dirty="0" smtClean="0">
                <a:latin typeface="cmmi10"/>
              </a:rPr>
              <a:t>´</a:t>
            </a:r>
            <a:r>
              <a:rPr lang="en-US" sz="2400" baseline="-25000" dirty="0" smtClean="0">
                <a:latin typeface="cmmi10"/>
              </a:rPr>
              <a:t>esc</a:t>
            </a:r>
            <a:r>
              <a:rPr lang="en-US" sz="2400" dirty="0" smtClean="0"/>
              <a:t>(</a:t>
            </a:r>
            <a:r>
              <a:rPr lang="en-US" sz="2400" dirty="0" err="1" smtClean="0"/>
              <a:t>BeO</a:t>
            </a:r>
            <a:r>
              <a:rPr lang="en-US" sz="2400" dirty="0" smtClean="0"/>
              <a:t>) = 35%)</a:t>
            </a:r>
          </a:p>
        </p:txBody>
      </p:sp>
      <p:pic>
        <p:nvPicPr>
          <p:cNvPr id="6" name="Imag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819400" y="2971800"/>
            <a:ext cx="3683817" cy="712883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Thermoluminescent </a:t>
            </a:r>
            <a:r>
              <a:rPr lang="fr-BE" sz="2800" dirty="0" err="1" smtClean="0"/>
              <a:t>dosimeters</a:t>
            </a:r>
            <a:r>
              <a:rPr lang="fr-BE" sz="2800" dirty="0" smtClean="0"/>
              <a:t> (TLD)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most used TLD in radiation dosimetry are:</a:t>
            </a:r>
          </a:p>
          <a:p>
            <a:pPr lvl="1"/>
            <a:r>
              <a:rPr lang="en-US" sz="2000" dirty="0" err="1" smtClean="0"/>
              <a:t>LiF:Mg,Ti</a:t>
            </a:r>
            <a:endParaRPr lang="en-US" sz="2000" dirty="0" smtClean="0"/>
          </a:p>
          <a:p>
            <a:pPr lvl="1"/>
            <a:r>
              <a:rPr lang="en-US" sz="2000" dirty="0" err="1" smtClean="0"/>
              <a:t>LiF:Mg,Cu,P</a:t>
            </a:r>
            <a:endParaRPr lang="en-US" sz="2000" dirty="0" smtClean="0"/>
          </a:p>
          <a:p>
            <a:pPr lvl="1"/>
            <a:r>
              <a:rPr lang="en-US" sz="2000" dirty="0" smtClean="0"/>
              <a:t>Li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:Mn</a:t>
            </a:r>
          </a:p>
          <a:p>
            <a:pPr>
              <a:buNone/>
            </a:pPr>
            <a:r>
              <a:rPr lang="en-US" sz="2400" dirty="0" smtClean="0"/>
              <a:t>	because they are tissue-</a:t>
            </a:r>
            <a:r>
              <a:rPr lang="en-US" sz="2400" dirty="0"/>
              <a:t>e</a:t>
            </a:r>
            <a:r>
              <a:rPr lang="en-US" sz="2400" dirty="0" smtClean="0"/>
              <a:t>quivalent</a:t>
            </a:r>
          </a:p>
          <a:p>
            <a:r>
              <a:rPr lang="en-US" sz="2400" dirty="0" smtClean="0"/>
              <a:t>Are also used due to their large sensitivity:</a:t>
            </a:r>
          </a:p>
          <a:p>
            <a:pPr lvl="1"/>
            <a:r>
              <a:rPr lang="en-US" sz="2000" dirty="0" smtClean="0"/>
              <a:t>CaSO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:Dy</a:t>
            </a:r>
          </a:p>
          <a:p>
            <a:pPr lvl="1"/>
            <a:r>
              <a:rPr lang="en-US" sz="2000" dirty="0" smtClean="0"/>
              <a:t>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:C</a:t>
            </a:r>
          </a:p>
          <a:p>
            <a:pPr lvl="1"/>
            <a:r>
              <a:rPr lang="en-US" sz="2000" dirty="0" smtClean="0"/>
              <a:t>CaF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:Mn</a:t>
            </a:r>
            <a:endParaRPr lang="en-US" sz="2400" dirty="0" smtClean="0"/>
          </a:p>
          <a:p>
            <a:r>
              <a:rPr lang="en-US" sz="2400" dirty="0" smtClean="0"/>
              <a:t>They are available as variable forms (powders, pastilles, ribbons,…)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General </a:t>
            </a:r>
            <a:r>
              <a:rPr lang="fr-BE" sz="2800" dirty="0" err="1" smtClean="0"/>
              <a:t>characteristics</a:t>
            </a:r>
            <a:r>
              <a:rPr lang="fr-BE" sz="2800" dirty="0" smtClean="0"/>
              <a:t> of TLD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Fading</a:t>
            </a:r>
          </a:p>
          <a:p>
            <a:endParaRPr lang="en-US" sz="2400" dirty="0" smtClean="0"/>
          </a:p>
          <a:p>
            <a:r>
              <a:rPr lang="en-US" sz="2400" dirty="0" smtClean="0"/>
              <a:t>Sensitivity</a:t>
            </a:r>
          </a:p>
          <a:p>
            <a:endParaRPr lang="en-US" sz="2400" dirty="0" smtClean="0"/>
          </a:p>
          <a:p>
            <a:r>
              <a:rPr lang="en-US" sz="2400" dirty="0" smtClean="0"/>
              <a:t>Detection limits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Response to the dose</a:t>
            </a:r>
          </a:p>
          <a:p>
            <a:endParaRPr lang="en-US" sz="2400" dirty="0" smtClean="0"/>
          </a:p>
          <a:p>
            <a:r>
              <a:rPr lang="en-US" sz="2400" dirty="0" smtClean="0"/>
              <a:t>Response to the energy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Annealing</a:t>
            </a:r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« perfect » TLD has the capacity to store information (trapped charge carriers) during an infinite time without losses</a:t>
            </a:r>
          </a:p>
          <a:p>
            <a:r>
              <a:rPr lang="en-US" sz="2400" dirty="0" smtClean="0"/>
              <a:t>However → there is always a probability of escape for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before reading → fading → underestimation of the absorbed dose</a:t>
            </a:r>
          </a:p>
          <a:p>
            <a:r>
              <a:rPr lang="en-US" sz="2400" dirty="0" smtClean="0"/>
              <a:t>Various causes for fading</a:t>
            </a:r>
          </a:p>
          <a:p>
            <a:pPr lvl="1"/>
            <a:r>
              <a:rPr lang="en-US" sz="2000" dirty="0" smtClean="0"/>
              <a:t>Thermal fading: following Arrhenius’ law →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it is possible to obtain the half-live of thermal fading →</a:t>
            </a:r>
          </a:p>
          <a:p>
            <a:pPr lvl="2">
              <a:buNone/>
            </a:pPr>
            <a:endParaRPr lang="en-US" sz="16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" name="Imag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0574" y="4343400"/>
            <a:ext cx="2347597" cy="7433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924" y="5562600"/>
            <a:ext cx="3414893" cy="7713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eta_i=\frac{h\nu}{\beta'E_g}\eta_{tr}pSQ\eta_{esc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648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eta_i^{max}=\frac{h\nu}{\beta'E_g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8"/>
  <p:tag name="PICTUREFILESIZE" val="4047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Q(T)=\frac{1}{1+C\exp{(-W/kT)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4"/>
  <p:tag name="PICTUREFILESIZE" val="828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p=s\exp{\left( -\frac{E}{kT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5515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t_{1/2}=\frac{\ln{2}}{p}=\frac{\ln{2}}{s\exp{\left( -\frac{E}{kT}\right)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5"/>
  <p:tag name="PICTUREFILESIZE" val="832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(D)=\frac{F(D)/D}{F(D_1)/D_1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3"/>
  <p:tag name="PICTUREFILESIZE" val="57820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8175</TotalTime>
  <Words>1176</Words>
  <Application>Microsoft Office PowerPoint</Application>
  <PresentationFormat>Affichage à l'écran (4:3)</PresentationFormat>
  <Paragraphs>164</Paragraphs>
  <Slides>20</Slides>
  <Notes>20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cmmi10</vt:lpstr>
      <vt:lpstr>cmsy10</vt:lpstr>
      <vt:lpstr>Thème Office</vt:lpstr>
      <vt:lpstr>Luminescence efficiency</vt:lpstr>
      <vt:lpstr>Different physical steps for the calculation of ´i</vt:lpstr>
      <vt:lpstr>Intrinsic efficiency</vt:lpstr>
      <vt:lpstr>Intrinsic and maximum efficiencies</vt:lpstr>
      <vt:lpstr>Parameters influencing the efficiency (1) </vt:lpstr>
      <vt:lpstr>Parameters influencing the efficiency (2)  </vt:lpstr>
      <vt:lpstr>Thermoluminescent dosimeters (TLD)</vt:lpstr>
      <vt:lpstr>General characteristics of TLD</vt:lpstr>
      <vt:lpstr>Fading (1)</vt:lpstr>
      <vt:lpstr>Fading (2)</vt:lpstr>
      <vt:lpstr>Fading (3)</vt:lpstr>
      <vt:lpstr>Sensitivity</vt:lpstr>
      <vt:lpstr>Detection limits</vt:lpstr>
      <vt:lpstr>Response to the dose (1)</vt:lpstr>
      <vt:lpstr>Response to the dose (2)</vt:lpstr>
      <vt:lpstr>Explanation of supralinearity (1)</vt:lpstr>
      <vt:lpstr>Explanation of supralinearity (2)</vt:lpstr>
      <vt:lpstr>Supralinearity ↔ linear energy transfer (1)</vt:lpstr>
      <vt:lpstr>Supralinearity ↔ linear energy transfer (2)</vt:lpstr>
      <vt:lpstr>Supralinearity ↔ linear energy transfer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603</cp:revision>
  <dcterms:created xsi:type="dcterms:W3CDTF">2012-10-01T12:06:49Z</dcterms:created>
  <dcterms:modified xsi:type="dcterms:W3CDTF">2020-10-27T14:19:41Z</dcterms:modified>
</cp:coreProperties>
</file>