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38" r:id="rId21"/>
    <p:sldId id="313" r:id="rId22"/>
    <p:sldId id="314" r:id="rId23"/>
    <p:sldId id="315" r:id="rId24"/>
  </p:sldIdLst>
  <p:sldSz cx="9144000" cy="6858000" type="screen4x3"/>
  <p:notesSz cx="6794500" cy="9931400"/>
  <p:embeddedFontLst>
    <p:embeddedFont>
      <p:font typeface="cmsy10" panose="020B0500000000000000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mmi10" panose="020B0500000000000000" pitchFamily="34" charset="0"/>
      <p:regular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921B-ADF4-4AF9-B6E8-64A17E53917A}" type="datetimeFigureOut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2B78-B6CB-4CFE-BBE1-F49592BFF4D9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4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F62-E8D8-4649-A45B-857E350FBC28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C304-9AD4-4FE1-8430-4BBFEA08A805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377-BB9C-4D58-A7A6-AD8ADD3CDD22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ABE-820F-47BE-86D2-16330D1FA60F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9A0D-5F7E-4CBD-9126-05D464344133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6235-75A2-41F3-A76E-86E6C82239A1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856-A9E7-4CBA-9833-9A7B202F3987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9CB5-3C2C-4C2A-9D31-4A59BA546E1A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8539-E9BC-466E-9D8A-97C88726C72B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8B30-AC5A-4224-999E-F1080EF9AFD7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671D-8002-4A9D-9B7C-4C0A8298BEFE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10D2-D997-46B1-B692-9E80EFFBDC18}" type="datetime1">
              <a:rPr lang="fr-FR" smtClean="0"/>
              <a:pPr/>
              <a:t>26/10/2020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wav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audio" Target="../media/media10.wav"/><Relationship Id="rId10" Type="http://schemas.openxmlformats.org/officeDocument/2006/relationships/image" Target="../media/image12.png"/><Relationship Id="rId4" Type="http://schemas.microsoft.com/office/2007/relationships/media" Target="../media/media10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7" Type="http://schemas.openxmlformats.org/officeDocument/2006/relationships/image" Target="../media/image3.png"/><Relationship Id="rId2" Type="http://schemas.microsoft.com/office/2007/relationships/media" Target="../media/media12.wav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3.wav"/><Relationship Id="rId7" Type="http://schemas.openxmlformats.org/officeDocument/2006/relationships/image" Target="../media/image1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7" Type="http://schemas.openxmlformats.org/officeDocument/2006/relationships/image" Target="../media/image3.png"/><Relationship Id="rId2" Type="http://schemas.microsoft.com/office/2007/relationships/media" Target="../media/media14.wav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5.wav"/><Relationship Id="rId7" Type="http://schemas.openxmlformats.org/officeDocument/2006/relationships/image" Target="../media/image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7" Type="http://schemas.openxmlformats.org/officeDocument/2006/relationships/image" Target="../media/image3.png"/><Relationship Id="rId2" Type="http://schemas.microsoft.com/office/2007/relationships/media" Target="../media/media18.wav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9.wav"/><Relationship Id="rId7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3.png"/><Relationship Id="rId5" Type="http://schemas.openxmlformats.org/officeDocument/2006/relationships/image" Target="../media/image32.gif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3.png"/><Relationship Id="rId2" Type="http://schemas.microsoft.com/office/2007/relationships/media" Target="../media/media4.wav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av"/><Relationship Id="rId7" Type="http://schemas.openxmlformats.org/officeDocument/2006/relationships/image" Target="../media/image12.png"/><Relationship Id="rId2" Type="http://schemas.microsoft.com/office/2007/relationships/media" Target="../media/media8.wav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audio" Target="../media/media9.wav"/><Relationship Id="rId10" Type="http://schemas.openxmlformats.org/officeDocument/2006/relationships/image" Target="../media/image15.png"/><Relationship Id="rId4" Type="http://schemas.microsoft.com/office/2007/relationships/media" Target="../media/media9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First-</a:t>
            </a:r>
            <a:r>
              <a:rPr lang="fr-BE" sz="2800" dirty="0" err="1" smtClean="0"/>
              <a:t>order</a:t>
            </a:r>
            <a:r>
              <a:rPr lang="fr-BE" sz="2800" dirty="0" smtClean="0"/>
              <a:t> GP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</a:t>
            </a:r>
            <a:r>
              <a:rPr lang="en-US" sz="2400" i="1" dirty="0" smtClean="0"/>
              <a:t>T</a:t>
            </a:r>
            <a:r>
              <a:rPr lang="en-US" sz="2400" dirty="0" smtClean="0"/>
              <a:t> is raised as a linear function of time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: T </a:t>
            </a:r>
            <a:r>
              <a:rPr lang="en-US" sz="2400" dirty="0" smtClean="0"/>
              <a:t>for </a:t>
            </a:r>
            <a:r>
              <a:rPr lang="en-US" sz="2400" i="1" dirty="0" smtClean="0"/>
              <a:t>t = 0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, </a:t>
            </a:r>
            <a:r>
              <a:rPr lang="en-US" sz="2400" dirty="0"/>
              <a:t>the constant heating rate</a:t>
            </a:r>
            <a:endParaRPr lang="en-US" sz="2400" dirty="0" smtClean="0"/>
          </a:p>
          <a:p>
            <a:r>
              <a:rPr lang="en-US" sz="2400" dirty="0" smtClean="0"/>
              <a:t>The GP becomes (as a function of </a:t>
            </a:r>
            <a:r>
              <a:rPr lang="en-US" sz="2400" i="1" dirty="0" smtClean="0"/>
              <a:t>T</a:t>
            </a:r>
            <a:r>
              <a:rPr lang="en-US" sz="2400" dirty="0" smtClean="0"/>
              <a:t>) →</a:t>
            </a:r>
          </a:p>
          <a:p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581400" y="2286000"/>
            <a:ext cx="1930586" cy="326220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243449" y="3886200"/>
            <a:ext cx="6802674" cy="1751908"/>
          </a:xfrm>
          <a:prstGeom prst="rect">
            <a:avLst/>
          </a:prstGeom>
          <a:noFill/>
          <a:ln/>
          <a:effectLst/>
        </p:spPr>
      </p:pic>
      <p:sp>
        <p:nvSpPr>
          <p:cNvPr id="11" name="Flèche droite 10"/>
          <p:cNvSpPr/>
          <p:nvPr/>
        </p:nvSpPr>
        <p:spPr>
          <a:xfrm>
            <a:off x="685800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1981200" y="5867400"/>
            <a:ext cx="656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First-</a:t>
            </a:r>
            <a:r>
              <a:rPr lang="fr-BE" sz="2400" dirty="0" err="1" smtClean="0"/>
              <a:t>order</a:t>
            </a:r>
            <a:r>
              <a:rPr lang="fr-BE" sz="2400" dirty="0" smtClean="0"/>
              <a:t> expression of Randall-Wilkins for the GP</a:t>
            </a:r>
            <a:endParaRPr lang="fr-BE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4012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i="1" dirty="0"/>
              <a:t>I</a:t>
            </a:r>
            <a:r>
              <a:rPr lang="fr-BE" sz="2800" i="1" baseline="-25000" dirty="0"/>
              <a:t>m</a:t>
            </a:r>
            <a:r>
              <a:rPr lang="fr-BE" sz="2800" dirty="0"/>
              <a:t> expression of </a:t>
            </a:r>
            <a:r>
              <a:rPr lang="fr-BE" sz="2800" dirty="0" err="1" smtClean="0"/>
              <a:t>Hoogenboom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38800"/>
            <a:ext cx="83820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err="1"/>
              <a:t>C</a:t>
            </a:r>
            <a:r>
              <a:rPr lang="fr-BE" sz="2400" dirty="0" err="1" smtClean="0"/>
              <a:t>onsidering</a:t>
            </a:r>
            <a:r>
              <a:rPr lang="fr-BE" sz="2400" dirty="0" smtClean="0"/>
              <a:t> </a:t>
            </a:r>
            <a:r>
              <a:rPr lang="fr-BE" sz="2400" i="1" dirty="0" smtClean="0"/>
              <a:t>g</a:t>
            </a:r>
            <a:r>
              <a:rPr lang="fr-BE" sz="2400" i="1" baseline="-25000" dirty="0" smtClean="0"/>
              <a:t>m</a:t>
            </a:r>
            <a:r>
              <a:rPr lang="fr-BE" sz="2400" i="1" dirty="0" smtClean="0"/>
              <a:t> = </a:t>
            </a:r>
            <a:r>
              <a:rPr lang="fr-BE" sz="2400" dirty="0" smtClean="0"/>
              <a:t>1 → </a:t>
            </a:r>
            <a:r>
              <a:rPr lang="fr-BE" sz="2400" i="1" dirty="0" smtClean="0"/>
              <a:t>I</a:t>
            </a:r>
            <a:r>
              <a:rPr lang="fr-BE" sz="2400" i="1" baseline="-25000" dirty="0" smtClean="0"/>
              <a:t>m </a:t>
            </a:r>
            <a:r>
              <a:rPr lang="fr-BE" sz="2400" dirty="0" err="1" smtClean="0"/>
              <a:t>underestimation</a:t>
            </a:r>
            <a:r>
              <a:rPr lang="fr-BE" sz="2400" dirty="0" smtClean="0"/>
              <a:t> of  10%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1828800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with</a:t>
            </a:r>
            <a:endParaRPr lang="fr-BE" sz="2400" dirty="0"/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371600" y="1676400"/>
            <a:ext cx="7127556" cy="712757"/>
          </a:xfrm>
          <a:prstGeom prst="rect">
            <a:avLst/>
          </a:prstGeom>
          <a:noFill/>
          <a:ln/>
          <a:effectLst/>
        </p:spPr>
      </p:pic>
      <p:sp>
        <p:nvSpPr>
          <p:cNvPr id="9" name="ZoneTexte 8"/>
          <p:cNvSpPr txBox="1"/>
          <p:nvPr/>
        </p:nvSpPr>
        <p:spPr>
          <a:xfrm>
            <a:off x="457200" y="2514600"/>
            <a:ext cx="6556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</a:t>
            </a:r>
            <a:r>
              <a:rPr lang="en-US" sz="2400" i="1" dirty="0" smtClean="0"/>
              <a:t>E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(x)</a:t>
            </a:r>
            <a:r>
              <a:rPr lang="en-US" sz="2400" dirty="0" smtClean="0"/>
              <a:t>, the exponential integral of second-order</a:t>
            </a:r>
          </a:p>
          <a:p>
            <a:endParaRPr lang="en-US" sz="2400" dirty="0" smtClean="0"/>
          </a:p>
          <a:p>
            <a:r>
              <a:rPr lang="en-US" sz="2400" dirty="0" smtClean="0"/>
              <a:t>By taking again: </a:t>
            </a:r>
            <a:endParaRPr lang="en-US" sz="2400" dirty="0"/>
          </a:p>
        </p:txBody>
      </p:sp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971800" y="3505200"/>
            <a:ext cx="2940941" cy="743257"/>
          </a:xfrm>
          <a:prstGeom prst="rect">
            <a:avLst/>
          </a:prstGeom>
          <a:noFill/>
          <a:ln/>
          <a:effectLst/>
        </p:spPr>
      </p:pic>
      <p:sp>
        <p:nvSpPr>
          <p:cNvPr id="11" name="Flèche droite 10"/>
          <p:cNvSpPr/>
          <p:nvPr/>
        </p:nvSpPr>
        <p:spPr>
          <a:xfrm>
            <a:off x="1676400" y="472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276600" y="4648200"/>
            <a:ext cx="2316614" cy="712805"/>
          </a:xfrm>
          <a:prstGeom prst="rect">
            <a:avLst/>
          </a:prstGeom>
          <a:noFill/>
          <a:ln/>
          <a:effectLst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V</a:t>
            </a:r>
            <a:r>
              <a:rPr lang="fr-BE" sz="2800" dirty="0" smtClean="0"/>
              <a:t>ariation of the GP(T) </a:t>
            </a:r>
            <a:r>
              <a:rPr lang="fr-BE" sz="2800" dirty="0" err="1" smtClean="0"/>
              <a:t>with</a:t>
            </a:r>
            <a:r>
              <a:rPr lang="fr-BE" sz="2800" dirty="0" smtClean="0"/>
              <a:t> </a:t>
            </a:r>
            <a:r>
              <a:rPr lang="fr-BE" sz="2800" dirty="0" smtClean="0">
                <a:latin typeface="cmmi10"/>
              </a:rPr>
              <a:t>¯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67200"/>
            <a:ext cx="83820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GP(</a:t>
            </a:r>
            <a:r>
              <a:rPr lang="en-US" sz="2400" i="1" dirty="0" smtClean="0"/>
              <a:t>T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) for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=</a:t>
            </a:r>
            <a:r>
              <a:rPr lang="en-US" sz="2400" dirty="0" smtClean="0"/>
              <a:t> 1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, </a:t>
            </a:r>
            <a:r>
              <a:rPr lang="en-US" sz="2400" i="1" dirty="0" smtClean="0"/>
              <a:t>E = </a:t>
            </a:r>
            <a:r>
              <a:rPr lang="en-US" sz="2400" dirty="0" smtClean="0"/>
              <a:t>1 eV and </a:t>
            </a:r>
            <a:r>
              <a:rPr lang="en-US" sz="2400" i="1" dirty="0" smtClean="0"/>
              <a:t>s =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([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] = Ks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↗ → shift of the GP to high </a:t>
            </a:r>
            <a:r>
              <a:rPr lang="en-US" sz="2400" i="1" dirty="0" smtClean="0"/>
              <a:t>T, </a:t>
            </a:r>
            <a:r>
              <a:rPr lang="en-US" sz="2400" dirty="0" smtClean="0"/>
              <a:t>↘ of the height and ↗ of </a:t>
            </a:r>
            <a:r>
              <a:rPr lang="en-US" sz="2400" dirty="0" smtClean="0">
                <a:latin typeface="cmmi10"/>
              </a:rPr>
              <a:t>!</a:t>
            </a:r>
            <a:r>
              <a:rPr lang="en-US" sz="2400" dirty="0" smtClean="0"/>
              <a:t> with a constant area → opposite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compared to </a:t>
            </a:r>
            <a:r>
              <a:rPr lang="en-US" sz="2400" i="1" dirty="0" smtClean="0"/>
              <a:t>s</a:t>
            </a:r>
            <a:r>
              <a:rPr lang="en-US" sz="2400" dirty="0" smtClean="0"/>
              <a:t> → normal because of the ratio </a:t>
            </a:r>
            <a:r>
              <a:rPr lang="en-US" sz="2400" i="1" dirty="0" smtClean="0"/>
              <a:t>s/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in the expression of </a:t>
            </a:r>
            <a:r>
              <a:rPr lang="en-US" sz="2400" i="1" dirty="0" smtClean="0"/>
              <a:t>I(T)</a:t>
            </a:r>
            <a:endParaRPr lang="en-US" sz="2400" i="1" dirty="0" smtClean="0">
              <a:latin typeface="cmmi1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143000"/>
            <a:ext cx="41243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90800" y="1143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Approximated</a:t>
            </a:r>
            <a:r>
              <a:rPr lang="fr-BE" sz="2800" dirty="0" smtClean="0"/>
              <a:t> expression of </a:t>
            </a:r>
            <a:r>
              <a:rPr lang="fr-BE" sz="2800" i="1" dirty="0" smtClean="0"/>
              <a:t>I(T)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Approximation of </a:t>
            </a:r>
            <a:r>
              <a:rPr lang="en-US" sz="2400" dirty="0" err="1" smtClean="0"/>
              <a:t>Kitis</a:t>
            </a:r>
            <a:r>
              <a:rPr lang="en-US" sz="2400" dirty="0" smtClean="0"/>
              <a:t> → the integral is approximated by asymptotic series →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dirty="0" smtClean="0"/>
              <a:t> =2kT/E and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=2kT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/E</a:t>
            </a:r>
          </a:p>
          <a:p>
            <a:r>
              <a:rPr lang="en-US" sz="2400" dirty="0" smtClean="0"/>
              <a:t>Useful expression utile for fitting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524000" y="2590800"/>
            <a:ext cx="6088487" cy="1573348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662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Second-order </a:t>
            </a:r>
            <a:r>
              <a:rPr lang="en-US" sz="2800" dirty="0" smtClean="0"/>
              <a:t>kinetics </a:t>
            </a:r>
            <a:r>
              <a:rPr lang="fr-BE" sz="2800" dirty="0" smtClean="0"/>
              <a:t>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Unlike Randall and Wilkins, </a:t>
            </a:r>
            <a:r>
              <a:rPr lang="en-US" sz="2400" dirty="0" err="1" smtClean="0"/>
              <a:t>Garlick</a:t>
            </a:r>
            <a:r>
              <a:rPr lang="en-US" sz="2400" dirty="0" smtClean="0"/>
              <a:t> and Gibson consider that retrapping is dominating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2 more assumptions → </a:t>
            </a:r>
            <a:r>
              <a:rPr lang="en-US" sz="2400" i="1" dirty="0" smtClean="0"/>
              <a:t>N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(</a:t>
            </a:r>
            <a:r>
              <a:rPr lang="en-US" sz="2400" dirty="0"/>
              <a:t>trap is far from saturation</a:t>
            </a:r>
            <a:r>
              <a:rPr lang="en-US" sz="2400" dirty="0" smtClean="0"/>
              <a:t>) and </a:t>
            </a:r>
            <a:r>
              <a:rPr lang="en-US" sz="2400" i="1" dirty="0" smtClean="0"/>
              <a:t>n = m </a:t>
            </a:r>
            <a:r>
              <a:rPr lang="en-US" sz="2400" dirty="0" smtClean="0"/>
              <a:t>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Thus → </a:t>
            </a:r>
            <a:r>
              <a:rPr lang="en-US" sz="2400" i="1" dirty="0" err="1" smtClean="0"/>
              <a:t>dn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 → second-order reaction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200398" y="2590800"/>
            <a:ext cx="2584809" cy="326220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362200" y="4038600"/>
            <a:ext cx="4721872" cy="743028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Second-order </a:t>
            </a:r>
            <a:r>
              <a:rPr lang="en-US" sz="2800" dirty="0" smtClean="0"/>
              <a:t>kinetics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assuming equal probabilities for recombination and trapping →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 =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and </a:t>
            </a:r>
            <a:r>
              <a:rPr lang="en-US" sz="2400" i="1" dirty="0" smtClean="0"/>
              <a:t>T =</a:t>
            </a:r>
            <a:r>
              <a:rPr lang="en-US" sz="2400" dirty="0" smtClean="0"/>
              <a:t> constant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 = </a:t>
            </a:r>
            <a:r>
              <a:rPr lang="en-US" sz="2400" i="1" dirty="0" smtClean="0"/>
              <a:t>s/N </a:t>
            </a:r>
            <a:r>
              <a:rPr lang="en-US" sz="2400" i="1" dirty="0" err="1" smtClean="0"/>
              <a:t>exp</a:t>
            </a:r>
            <a:r>
              <a:rPr lang="en-US" sz="2400" i="1" dirty="0" smtClean="0"/>
              <a:t>(-E/</a:t>
            </a:r>
            <a:r>
              <a:rPr lang="en-US" sz="2400" i="1" dirty="0" err="1" smtClean="0"/>
              <a:t>kT</a:t>
            </a:r>
            <a:r>
              <a:rPr lang="en-US" sz="2400" i="1" dirty="0" smtClean="0"/>
              <a:t>) </a:t>
            </a:r>
            <a:r>
              <a:rPr lang="en-US" sz="2400" dirty="0" smtClean="0"/>
              <a:t>→ second-order equation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We observe now a decrease hyperbolic and no more exponential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429000" y="2514600"/>
            <a:ext cx="2435777" cy="712737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Second-</a:t>
            </a:r>
            <a:r>
              <a:rPr lang="fr-BE" sz="2800" dirty="0" err="1" smtClean="0"/>
              <a:t>order</a:t>
            </a:r>
            <a:r>
              <a:rPr lang="fr-BE" sz="2800" dirty="0" smtClean="0"/>
              <a:t> GP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Assuming</a:t>
            </a:r>
            <a:r>
              <a:rPr lang="fr-BE" sz="2400" dirty="0" smtClean="0"/>
              <a:t> </a:t>
            </a:r>
            <a:r>
              <a:rPr lang="fr-BE" sz="2400" dirty="0" err="1" smtClean="0"/>
              <a:t>again</a:t>
            </a:r>
            <a:r>
              <a:rPr lang="fr-BE" sz="2400" dirty="0" smtClean="0"/>
              <a:t> </a:t>
            </a:r>
            <a:r>
              <a:rPr lang="fr-BE" sz="2400" dirty="0" err="1" smtClean="0"/>
              <a:t>that</a:t>
            </a:r>
            <a:r>
              <a:rPr lang="fr-BE" sz="2400" dirty="0" smtClean="0"/>
              <a:t> →        	          →</a:t>
            </a:r>
          </a:p>
          <a:p>
            <a:endParaRPr lang="fr-BE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362200" y="4724400"/>
            <a:ext cx="66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Garlick-Gibson’s</a:t>
            </a:r>
            <a:r>
              <a:rPr lang="fr-BE" sz="2400" dirty="0" smtClean="0"/>
              <a:t> expression for the second-</a:t>
            </a:r>
            <a:r>
              <a:rPr lang="fr-BE" sz="2400" dirty="0" err="1" smtClean="0"/>
              <a:t>order</a:t>
            </a:r>
            <a:r>
              <a:rPr lang="fr-BE" sz="2400" dirty="0" smtClean="0"/>
              <a:t> GP</a:t>
            </a:r>
            <a:endParaRPr lang="fr-BE" sz="2400" dirty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796874" y="1691640"/>
            <a:ext cx="1930586" cy="326220"/>
          </a:xfrm>
          <a:prstGeom prst="rect">
            <a:avLst/>
          </a:prstGeom>
          <a:noFill/>
          <a:ln/>
          <a:effectLst/>
        </p:spPr>
      </p:pic>
      <p:pic>
        <p:nvPicPr>
          <p:cNvPr id="8" name="Image 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524000" y="2362200"/>
            <a:ext cx="6476334" cy="1812946"/>
          </a:xfrm>
          <a:prstGeom prst="rect">
            <a:avLst/>
          </a:prstGeom>
          <a:noFill/>
          <a:ln/>
          <a:effectLst/>
        </p:spPr>
      </p:pic>
      <p:sp>
        <p:nvSpPr>
          <p:cNvPr id="9" name="Flèche droite 8"/>
          <p:cNvSpPr/>
          <p:nvPr/>
        </p:nvSpPr>
        <p:spPr>
          <a:xfrm>
            <a:off x="1219200" y="472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Form</a:t>
            </a:r>
            <a:r>
              <a:rPr lang="fr-BE" sz="2800" dirty="0"/>
              <a:t> of the </a:t>
            </a:r>
            <a:r>
              <a:rPr lang="fr-BE" sz="2800" dirty="0" smtClean="0"/>
              <a:t>second-</a:t>
            </a:r>
            <a:r>
              <a:rPr lang="fr-BE" sz="2800" dirty="0" err="1" smtClean="0"/>
              <a:t>order</a:t>
            </a:r>
            <a:r>
              <a:rPr lang="fr-BE" sz="2800" dirty="0" smtClean="0"/>
              <a:t> </a:t>
            </a:r>
            <a:r>
              <a:rPr lang="fr-BE" sz="2800" dirty="0"/>
              <a:t>GP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962400"/>
            <a:ext cx="8382000" cy="2286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half width at half maximum for high </a:t>
            </a:r>
            <a:r>
              <a:rPr lang="en-US" sz="2400" i="1" dirty="0" smtClean="0"/>
              <a:t>T &gt; </a:t>
            </a:r>
            <a:r>
              <a:rPr lang="en-US" sz="2400" dirty="0" smtClean="0"/>
              <a:t>the half </a:t>
            </a:r>
            <a:r>
              <a:rPr lang="en-US" sz="2400" dirty="0"/>
              <a:t>width at half maximum </a:t>
            </a:r>
            <a:r>
              <a:rPr lang="en-US" sz="2400" dirty="0" smtClean="0"/>
              <a:t>for small T </a:t>
            </a:r>
          </a:p>
          <a:p>
            <a:r>
              <a:rPr lang="en-US" sz="2400" dirty="0" smtClean="0"/>
              <a:t>Typically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= 0.52 (larger than for first-order) → significant concentration of released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are </a:t>
            </a:r>
            <a:r>
              <a:rPr lang="en-US" sz="2400" dirty="0" err="1"/>
              <a:t>retrapped</a:t>
            </a:r>
            <a:r>
              <a:rPr lang="en-US" sz="2400" dirty="0"/>
              <a:t> before they recombine </a:t>
            </a:r>
            <a:r>
              <a:rPr lang="en-US" sz="2400" dirty="0" smtClean="0"/>
              <a:t>→ </a:t>
            </a:r>
            <a:r>
              <a:rPr lang="en-US" sz="2400" dirty="0"/>
              <a:t>delay in the luminescence emission </a:t>
            </a:r>
            <a:r>
              <a:rPr lang="en-US" sz="2400" dirty="0" smtClean="0"/>
              <a:t>and spreading out </a:t>
            </a:r>
            <a:r>
              <a:rPr lang="en-US" sz="2400" dirty="0"/>
              <a:t>of the emission over a wider temperature range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143000"/>
            <a:ext cx="36957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52400" y="2133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Comparison</a:t>
            </a:r>
            <a:r>
              <a:rPr lang="fr-BE" sz="2400" dirty="0" smtClean="0"/>
              <a:t> </a:t>
            </a:r>
            <a:r>
              <a:rPr lang="fr-BE" sz="2400" dirty="0" err="1" smtClean="0"/>
              <a:t>between</a:t>
            </a:r>
            <a:r>
              <a:rPr lang="fr-BE" sz="2400" dirty="0" smtClean="0"/>
              <a:t> GP of first and second </a:t>
            </a:r>
            <a:r>
              <a:rPr lang="fr-BE" sz="2400" dirty="0" err="1" smtClean="0"/>
              <a:t>order</a:t>
            </a:r>
            <a:endParaRPr lang="fr-BE" sz="2400" dirty="0"/>
          </a:p>
        </p:txBody>
      </p:sp>
      <p:sp>
        <p:nvSpPr>
          <p:cNvPr id="7" name="Flèche droite 6"/>
          <p:cNvSpPr/>
          <p:nvPr/>
        </p:nvSpPr>
        <p:spPr>
          <a:xfrm>
            <a:off x="358140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Variation of the </a:t>
            </a:r>
            <a:r>
              <a:rPr lang="fr-BE" sz="2800" dirty="0" smtClean="0"/>
              <a:t>second-</a:t>
            </a:r>
            <a:r>
              <a:rPr lang="fr-BE" sz="2800" dirty="0" err="1" smtClean="0"/>
              <a:t>order</a:t>
            </a:r>
            <a:r>
              <a:rPr lang="fr-BE" sz="2800" dirty="0" smtClean="0"/>
              <a:t> GP </a:t>
            </a:r>
            <a:r>
              <a:rPr lang="fr-BE" sz="2800" dirty="0" err="1"/>
              <a:t>with</a:t>
            </a:r>
            <a:r>
              <a:rPr lang="fr-BE" sz="2800" dirty="0"/>
              <a:t> </a:t>
            </a:r>
            <a:r>
              <a:rPr lang="fr-BE" sz="2800" i="1" dirty="0" smtClean="0"/>
              <a:t>n</a:t>
            </a:r>
            <a:r>
              <a:rPr lang="fr-BE" sz="2800" i="1" baseline="-25000" dirty="0" smtClean="0"/>
              <a:t>0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962400"/>
            <a:ext cx="83820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</a:t>
            </a:r>
            <a:r>
              <a:rPr lang="en-US" sz="2400" baseline="30000" dirty="0" smtClean="0"/>
              <a:t>(2)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,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) for </a:t>
            </a:r>
            <a:r>
              <a:rPr lang="en-US" sz="2400" i="1" dirty="0" smtClean="0"/>
              <a:t>E =</a:t>
            </a:r>
            <a:r>
              <a:rPr lang="en-US" sz="2400" dirty="0" smtClean="0"/>
              <a:t> 1 eV, </a:t>
            </a:r>
            <a:r>
              <a:rPr lang="en-US" sz="2400" i="1" dirty="0" smtClean="0"/>
              <a:t>s =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</a:t>
            </a:r>
            <a:r>
              <a:rPr lang="en-US" sz="2400" i="1" dirty="0" smtClean="0"/>
              <a:t>=</a:t>
            </a:r>
            <a:r>
              <a:rPr lang="en-US" sz="2400" dirty="0" smtClean="0"/>
              <a:t> 1 Ks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([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] =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/>
              <a:t>T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 ↘ when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↗ → main difference compared to first order</a:t>
            </a:r>
          </a:p>
          <a:p>
            <a:r>
              <a:rPr lang="en-US" sz="2400" dirty="0" smtClean="0"/>
              <a:t>Area of the peak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as for first-order but the intensity of the peak is no more directly proportional to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(even if the deviation is small)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143000"/>
            <a:ext cx="4419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429000" y="1295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Approximated</a:t>
            </a:r>
            <a:r>
              <a:rPr lang="fr-BE" sz="2800" dirty="0"/>
              <a:t> expression of </a:t>
            </a:r>
            <a:r>
              <a:rPr lang="fr-BE" sz="2800" i="1" dirty="0" smtClean="0"/>
              <a:t>I(T)</a:t>
            </a:r>
            <a:r>
              <a:rPr lang="fr-BE" sz="2800" i="1" baseline="30000" dirty="0" smtClean="0"/>
              <a:t>(2)</a:t>
            </a:r>
            <a:r>
              <a:rPr lang="fr-BE" sz="2800" dirty="0" smtClean="0"/>
              <a:t> (second-</a:t>
            </a:r>
            <a:r>
              <a:rPr lang="fr-BE" sz="2800" dirty="0" err="1" smtClean="0"/>
              <a:t>order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r-BE" sz="2400" dirty="0" smtClean="0"/>
              <a:t>Approximation of </a:t>
            </a:r>
            <a:r>
              <a:rPr lang="fr-BE" sz="2400" dirty="0" err="1" smtClean="0"/>
              <a:t>Kitis</a:t>
            </a:r>
            <a:r>
              <a:rPr lang="fr-BE" sz="2400" dirty="0" smtClean="0"/>
              <a:t> (</a:t>
            </a:r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  <a:r>
              <a:rPr lang="fr-BE" sz="2400" dirty="0" err="1" smtClean="0"/>
              <a:t>again</a:t>
            </a:r>
            <a:r>
              <a:rPr lang="fr-BE" sz="2400" dirty="0" smtClean="0"/>
              <a:t> </a:t>
            </a:r>
            <a:r>
              <a:rPr lang="fr-BE" sz="2400" dirty="0" smtClean="0">
                <a:latin typeface="cmmi10"/>
              </a:rPr>
              <a:t>¢</a:t>
            </a:r>
            <a:r>
              <a:rPr lang="fr-BE" sz="2400" dirty="0" smtClean="0"/>
              <a:t> =2kT/E and </a:t>
            </a:r>
            <a:r>
              <a:rPr lang="fr-BE" sz="2400" dirty="0" smtClean="0">
                <a:latin typeface="cmmi10"/>
              </a:rPr>
              <a:t>¢</a:t>
            </a:r>
            <a:r>
              <a:rPr lang="fr-BE" sz="2400" baseline="-25000" dirty="0" smtClean="0"/>
              <a:t>m</a:t>
            </a:r>
            <a:r>
              <a:rPr lang="fr-BE" sz="2400" dirty="0" smtClean="0"/>
              <a:t>=2kT</a:t>
            </a:r>
            <a:r>
              <a:rPr lang="fr-BE" sz="2400" baseline="-25000" dirty="0" smtClean="0"/>
              <a:t>m</a:t>
            </a:r>
            <a:r>
              <a:rPr lang="fr-BE" sz="2400" dirty="0" smtClean="0"/>
              <a:t>/E) →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295400" y="2895600"/>
            <a:ext cx="6384906" cy="1634093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General-order kinetics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most of the practical cases → we are faced with models of first- (largely dominating) or second-order ↔ the displayed conditions have to be respected</a:t>
            </a:r>
          </a:p>
          <a:p>
            <a:r>
              <a:rPr lang="en-US" sz="2400" dirty="0" smtClean="0"/>
              <a:t>If conditions are not respected → empirical expression for general-order </a:t>
            </a:r>
            <a:r>
              <a:rPr lang="en-US" sz="2400" dirty="0"/>
              <a:t>kinetics</a:t>
            </a:r>
            <a:r>
              <a:rPr lang="en-US" sz="2400" dirty="0" smtClean="0"/>
              <a:t> of May and Partridge →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i="1" dirty="0" smtClean="0"/>
              <a:t>b</a:t>
            </a:r>
            <a:r>
              <a:rPr lang="en-US" sz="2400" dirty="0" smtClean="0"/>
              <a:t>, the general-order </a:t>
            </a:r>
            <a:r>
              <a:rPr lang="en-US" sz="2400" dirty="0"/>
              <a:t>parameter </a:t>
            </a:r>
            <a:r>
              <a:rPr lang="en-US" sz="2400" dirty="0" smtClean="0"/>
              <a:t>and [s’] = m</a:t>
            </a:r>
            <a:r>
              <a:rPr lang="en-US" sz="2400" baseline="30000" dirty="0" smtClean="0"/>
              <a:t>3(b-1)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</a:p>
          <a:p>
            <a:r>
              <a:rPr lang="en-US" sz="2400" dirty="0" smtClean="0"/>
              <a:t>For </a:t>
            </a:r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≠ 1 (with s’’ = s’n</a:t>
            </a:r>
            <a:r>
              <a:rPr lang="en-US" sz="2400" baseline="-25000" dirty="0" smtClean="0">
                <a:latin typeface="Calibri"/>
              </a:rPr>
              <a:t>0</a:t>
            </a:r>
            <a:r>
              <a:rPr lang="en-US" sz="2400" baseline="30000" dirty="0" smtClean="0">
                <a:latin typeface="Calibri"/>
              </a:rPr>
              <a:t>(b-1)</a:t>
            </a:r>
            <a:r>
              <a:rPr lang="en-US" sz="2400" dirty="0" smtClean="0">
                <a:latin typeface="Calibri"/>
              </a:rPr>
              <a:t>)→</a:t>
            </a:r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590800" y="3276600"/>
            <a:ext cx="4067946" cy="743029"/>
          </a:xfrm>
          <a:prstGeom prst="rect">
            <a:avLst/>
          </a:prstGeom>
          <a:noFill/>
          <a:ln/>
          <a:effectLst/>
        </p:spPr>
      </p:pic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990600" y="5016834"/>
            <a:ext cx="7366443" cy="1841166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53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Form</a:t>
            </a:r>
            <a:r>
              <a:rPr lang="fr-BE" sz="2800" dirty="0" smtClean="0"/>
              <a:t> of the first-</a:t>
            </a:r>
            <a:r>
              <a:rPr lang="fr-BE" sz="2800" dirty="0" err="1" smtClean="0"/>
              <a:t>order</a:t>
            </a:r>
            <a:r>
              <a:rPr lang="fr-BE" sz="2800" dirty="0" smtClean="0"/>
              <a:t> GP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990600"/>
            <a:ext cx="4610100" cy="35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4191000"/>
            <a:ext cx="8382000" cy="2362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Asymmetric peak</a:t>
            </a:r>
          </a:p>
          <a:p>
            <a:r>
              <a:rPr lang="en-US" sz="2400" dirty="0" smtClean="0"/>
              <a:t>Geometry factor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cmmi10"/>
              </a:rPr>
              <a:t>±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cmmi10"/>
              </a:rPr>
              <a:t>!</a:t>
            </a:r>
            <a:r>
              <a:rPr lang="en-US" sz="2400" dirty="0" smtClean="0"/>
              <a:t> with </a:t>
            </a:r>
            <a:r>
              <a:rPr lang="en-US" sz="2400" dirty="0" smtClean="0">
                <a:latin typeface="cmmi10"/>
              </a:rPr>
              <a:t>!</a:t>
            </a:r>
            <a:r>
              <a:rPr lang="en-US" sz="2400" dirty="0" smtClean="0"/>
              <a:t>, the </a:t>
            </a:r>
            <a:r>
              <a:rPr lang="en-US" sz="2400" dirty="0"/>
              <a:t>full width at </a:t>
            </a:r>
            <a:r>
              <a:rPr lang="en-US" sz="2400" dirty="0" smtClean="0"/>
              <a:t>half maximum and </a:t>
            </a:r>
            <a:r>
              <a:rPr lang="en-US" sz="2400" dirty="0" smtClean="0">
                <a:latin typeface="cmmi10"/>
              </a:rPr>
              <a:t>±</a:t>
            </a:r>
            <a:r>
              <a:rPr lang="en-US" sz="2400" dirty="0"/>
              <a:t>, </a:t>
            </a:r>
            <a:r>
              <a:rPr lang="en-US" sz="2400" dirty="0" smtClean="0"/>
              <a:t>the half width </a:t>
            </a:r>
            <a:r>
              <a:rPr lang="en-US" sz="2400" dirty="0"/>
              <a:t>at half </a:t>
            </a:r>
            <a:r>
              <a:rPr lang="en-US" sz="2400" dirty="0" smtClean="0"/>
              <a:t>maximum (for high </a:t>
            </a:r>
            <a:r>
              <a:rPr lang="en-US" sz="2400" i="1" dirty="0" smtClean="0"/>
              <a:t>T</a:t>
            </a:r>
            <a:r>
              <a:rPr lang="en-US" sz="2400" dirty="0" smtClean="0"/>
              <a:t>) → typically 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= 0.42</a:t>
            </a:r>
          </a:p>
          <a:p>
            <a:r>
              <a:rPr lang="en-US" sz="2400" i="1" dirty="0" smtClean="0"/>
              <a:t>T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: the </a:t>
            </a:r>
            <a:r>
              <a:rPr lang="en-US" sz="2400" i="1" dirty="0" smtClean="0"/>
              <a:t>T</a:t>
            </a:r>
            <a:r>
              <a:rPr lang="en-US" sz="2400" dirty="0" smtClean="0"/>
              <a:t> at maximum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m</a:t>
            </a:r>
            <a:endParaRPr lang="en-US" sz="2400" i="1" baseline="-25000" dirty="0" smtClean="0"/>
          </a:p>
          <a:p>
            <a:r>
              <a:rPr lang="en-US" sz="2400" dirty="0" smtClean="0"/>
              <a:t>For small </a:t>
            </a:r>
            <a:r>
              <a:rPr lang="en-US" sz="2400" i="1" dirty="0" smtClean="0"/>
              <a:t>T</a:t>
            </a:r>
            <a:r>
              <a:rPr lang="en-US" sz="2400" dirty="0" smtClean="0"/>
              <a:t> → exponential decrease (</a:t>
            </a:r>
            <a:r>
              <a:rPr lang="en-US" sz="2400" i="1" dirty="0" err="1" smtClean="0"/>
              <a:t>exp</a:t>
            </a:r>
            <a:r>
              <a:rPr lang="en-US" sz="2400" i="1" dirty="0" smtClean="0"/>
              <a:t>[-E/</a:t>
            </a:r>
            <a:r>
              <a:rPr lang="en-US" sz="2400" i="1" dirty="0" err="1" smtClean="0"/>
              <a:t>kT</a:t>
            </a:r>
            <a:r>
              <a:rPr lang="en-US" sz="2400" i="1" dirty="0" smtClean="0"/>
              <a:t>]</a:t>
            </a:r>
            <a:r>
              <a:rPr lang="en-US" sz="2400" dirty="0" smtClean="0"/>
              <a:t>) is dominating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Comparison</a:t>
            </a:r>
            <a:r>
              <a:rPr lang="fr-BE" sz="2800" dirty="0" smtClean="0"/>
              <a:t> of </a:t>
            </a:r>
            <a:r>
              <a:rPr lang="fr-BE" sz="2800" dirty="0" smtClean="0">
                <a:latin typeface="Calibri"/>
              </a:rPr>
              <a:t>≠ </a:t>
            </a:r>
            <a:r>
              <a:rPr lang="fr-BE" sz="2800" dirty="0" err="1" smtClean="0">
                <a:latin typeface="Calibri"/>
              </a:rPr>
              <a:t>orders</a:t>
            </a:r>
            <a:r>
              <a:rPr lang="fr-BE" sz="2800" dirty="0" smtClean="0">
                <a:latin typeface="Calibri"/>
              </a:rPr>
              <a:t> GP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4876800"/>
            <a:ext cx="80772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GP(</a:t>
            </a:r>
            <a:r>
              <a:rPr lang="fr-BE" sz="2400" i="1" dirty="0" err="1" smtClean="0"/>
              <a:t>T,b</a:t>
            </a:r>
            <a:r>
              <a:rPr lang="fr-BE" sz="2400" dirty="0" smtClean="0"/>
              <a:t>) for </a:t>
            </a:r>
            <a:r>
              <a:rPr lang="fr-BE" sz="2400" i="1" dirty="0" smtClean="0"/>
              <a:t>n</a:t>
            </a:r>
            <a:r>
              <a:rPr lang="fr-BE" sz="2400" i="1" baseline="-25000" dirty="0" smtClean="0"/>
              <a:t>0</a:t>
            </a:r>
            <a:r>
              <a:rPr lang="fr-BE" sz="2400" i="1" dirty="0" smtClean="0"/>
              <a:t> =</a:t>
            </a:r>
            <a:r>
              <a:rPr lang="fr-BE" sz="2400" dirty="0" smtClean="0"/>
              <a:t> 1 m</a:t>
            </a:r>
            <a:r>
              <a:rPr lang="fr-BE" sz="2400" baseline="30000" dirty="0" smtClean="0"/>
              <a:t>-3</a:t>
            </a:r>
            <a:r>
              <a:rPr lang="fr-BE" sz="2400" dirty="0" smtClean="0"/>
              <a:t>, </a:t>
            </a:r>
            <a:r>
              <a:rPr lang="fr-BE" sz="2400" i="1" dirty="0" smtClean="0"/>
              <a:t>E = </a:t>
            </a:r>
            <a:r>
              <a:rPr lang="fr-BE" sz="2400" dirty="0" smtClean="0"/>
              <a:t>1 eV, </a:t>
            </a:r>
            <a:r>
              <a:rPr lang="fr-BE" sz="2400" i="1" dirty="0" smtClean="0"/>
              <a:t>s =</a:t>
            </a:r>
            <a:r>
              <a:rPr lang="fr-BE" sz="2400" dirty="0" smtClean="0"/>
              <a:t> 10</a:t>
            </a:r>
            <a:r>
              <a:rPr lang="fr-BE" sz="2400" baseline="30000" dirty="0" smtClean="0"/>
              <a:t>12</a:t>
            </a:r>
            <a:r>
              <a:rPr lang="fr-BE" sz="2400" dirty="0" smtClean="0"/>
              <a:t> s</a:t>
            </a:r>
            <a:r>
              <a:rPr lang="fr-BE" sz="2400" baseline="30000" dirty="0" smtClean="0"/>
              <a:t>-1</a:t>
            </a:r>
            <a:r>
              <a:rPr lang="fr-BE" sz="2400" dirty="0" smtClean="0"/>
              <a:t> and </a:t>
            </a:r>
            <a:r>
              <a:rPr lang="fr-BE" sz="2400" dirty="0" smtClean="0">
                <a:latin typeface="cmmi10"/>
              </a:rPr>
              <a:t>¯</a:t>
            </a:r>
            <a:r>
              <a:rPr lang="fr-BE" sz="2400" dirty="0" smtClean="0"/>
              <a:t> = 1 Ks</a:t>
            </a:r>
            <a:r>
              <a:rPr lang="fr-BE" sz="2400" baseline="30000" dirty="0" smtClean="0"/>
              <a:t>-1</a:t>
            </a:r>
            <a:r>
              <a:rPr lang="fr-BE" sz="2400" dirty="0" smtClean="0"/>
              <a:t> for   b = 1, 1.3, 1.6, 2 </a:t>
            </a:r>
          </a:p>
          <a:p>
            <a:endParaRPr lang="fr-BE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1" y="1142999"/>
            <a:ext cx="4673760" cy="356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Discussion about </a:t>
            </a:r>
            <a:r>
              <a:rPr lang="fr-BE" sz="2800" dirty="0" err="1" smtClean="0"/>
              <a:t>various</a:t>
            </a:r>
            <a:r>
              <a:rPr lang="fr-BE" sz="2800" dirty="0" smtClean="0"/>
              <a:t> </a:t>
            </a:r>
            <a:r>
              <a:rPr lang="fr-BE" sz="2800" dirty="0" err="1" smtClean="0"/>
              <a:t>assumptions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QE assumption → more complex models (without QE) give results very close to those obtained for a first-order GP</a:t>
            </a:r>
          </a:p>
          <a:p>
            <a:r>
              <a:rPr lang="en-US" sz="2400" dirty="0" smtClean="0"/>
              <a:t>Assumption of the simple model: recombination via a transition from an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into the conduction band → other possibilities exist: </a:t>
            </a:r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733800"/>
            <a:ext cx="2362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733800"/>
            <a:ext cx="23812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81000" y="6019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Recombination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a </a:t>
            </a:r>
            <a:r>
              <a:rPr lang="en-US" dirty="0" smtClean="0"/>
              <a:t>thermally </a:t>
            </a:r>
            <a:r>
              <a:rPr lang="en-US" dirty="0"/>
              <a:t>stimulated </a:t>
            </a:r>
            <a:r>
              <a:rPr lang="fr-BE" dirty="0" smtClean="0"/>
              <a:t>e</a:t>
            </a:r>
            <a:r>
              <a:rPr lang="fr-BE" baseline="30000" dirty="0" smtClean="0"/>
              <a:t>-</a:t>
            </a:r>
            <a:r>
              <a:rPr lang="fr-BE" dirty="0" smtClean="0"/>
              <a:t>  in the </a:t>
            </a:r>
            <a:r>
              <a:rPr lang="fr-BE" dirty="0" err="1" smtClean="0"/>
              <a:t>trap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5029200" y="6019800"/>
            <a:ext cx="37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and h</a:t>
            </a:r>
            <a:r>
              <a:rPr lang="en-US" baseline="30000" dirty="0" smtClean="0"/>
              <a:t>+</a:t>
            </a:r>
            <a:r>
              <a:rPr lang="en-US" dirty="0" smtClean="0"/>
              <a:t> are simultaneously released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09600" y="36576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(a)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5105400" y="35814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(b)</a:t>
            </a:r>
            <a:endParaRPr lang="fr-BE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Discussion about </a:t>
            </a:r>
            <a:r>
              <a:rPr lang="fr-BE" sz="2800" dirty="0" err="1"/>
              <a:t>various</a:t>
            </a:r>
            <a:r>
              <a:rPr lang="fr-BE" sz="2800" dirty="0"/>
              <a:t> </a:t>
            </a:r>
            <a:r>
              <a:rPr lang="fr-BE" sz="2800" dirty="0" err="1" smtClean="0"/>
              <a:t>assumptions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(a) → the </a:t>
            </a:r>
            <a:r>
              <a:rPr lang="en-US" sz="2400" dirty="0"/>
              <a:t>trap has to be in </a:t>
            </a:r>
            <a:r>
              <a:rPr lang="en-US" sz="2400" dirty="0" smtClean="0"/>
              <a:t>the proximity </a:t>
            </a:r>
            <a:r>
              <a:rPr lang="en-US" sz="2400" dirty="0"/>
              <a:t>of a </a:t>
            </a:r>
            <a:r>
              <a:rPr lang="en-US" sz="2400" dirty="0" smtClean="0"/>
              <a:t>centre</a:t>
            </a:r>
            <a:r>
              <a:rPr lang="en-US" sz="2400" dirty="0"/>
              <a:t> </a:t>
            </a:r>
            <a:r>
              <a:rPr lang="en-US" sz="2400" dirty="0" smtClean="0"/>
              <a:t>→ however, traps and recombination centres « really » isolated are rare → frequent phenomenon → the frequency factor </a:t>
            </a:r>
            <a:r>
              <a:rPr lang="en-US" sz="2400" i="1" dirty="0" smtClean="0"/>
              <a:t>s</a:t>
            </a:r>
            <a:r>
              <a:rPr lang="en-US" sz="2400" dirty="0" smtClean="0"/>
              <a:t> is replaced by the « suitable quantity » </a:t>
            </a:r>
          </a:p>
          <a:p>
            <a:r>
              <a:rPr lang="en-US" sz="2400" dirty="0" smtClean="0"/>
              <a:t>(a) → probability of retrapping is zero → first-order equation → that explains, among other things, </a:t>
            </a:r>
            <a:r>
              <a:rPr lang="en-US" sz="2400" dirty="0"/>
              <a:t>why </a:t>
            </a:r>
            <a:r>
              <a:rPr lang="en-US" sz="2400" dirty="0" smtClean="0"/>
              <a:t>first-order kinetics is in reality dominating</a:t>
            </a:r>
          </a:p>
          <a:p>
            <a:r>
              <a:rPr lang="en-US" sz="2400" dirty="0" smtClean="0"/>
              <a:t>(b) → </a:t>
            </a:r>
            <a:r>
              <a:rPr lang="en-US" sz="2400" dirty="0" err="1" smtClean="0"/>
              <a:t>eqs</a:t>
            </a:r>
            <a:r>
              <a:rPr lang="en-US" sz="2400" dirty="0" smtClean="0"/>
              <a:t>. of first- or second order valid by replacing </a:t>
            </a:r>
            <a:r>
              <a:rPr lang="en-US" sz="2400" i="1" dirty="0" smtClean="0"/>
              <a:t>E</a:t>
            </a:r>
            <a:r>
              <a:rPr lang="en-US" sz="2400" dirty="0" smtClean="0"/>
              <a:t> and </a:t>
            </a:r>
            <a:r>
              <a:rPr lang="en-US" sz="2400" i="1" dirty="0" smtClean="0"/>
              <a:t>s</a:t>
            </a:r>
            <a:r>
              <a:rPr lang="en-US" sz="2400" dirty="0" smtClean="0"/>
              <a:t> by adapted quantities → more complicated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presence of more than 1 trap (→ several possible E values) implies a « glow curve </a:t>
            </a:r>
            <a:r>
              <a:rPr lang="en-US" sz="2400" dirty="0"/>
              <a:t>» </a:t>
            </a:r>
            <a:r>
              <a:rPr lang="en-US" sz="2400" dirty="0" smtClean="0"/>
              <a:t>(GC) composed of several GP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GC can (generally) be </a:t>
            </a:r>
            <a:r>
              <a:rPr lang="en-US" sz="2400" dirty="0" err="1" smtClean="0"/>
              <a:t>deconvoluted</a:t>
            </a:r>
            <a:r>
              <a:rPr lang="en-US" sz="2400" dirty="0" smtClean="0"/>
              <a:t> into several GP → attention: the parameters of each GP (</a:t>
            </a:r>
            <a:r>
              <a:rPr lang="en-US" sz="2400" i="1" dirty="0" smtClean="0"/>
              <a:t>E</a:t>
            </a:r>
            <a:r>
              <a:rPr lang="en-US" sz="2400" dirty="0" smtClean="0"/>
              <a:t> and </a:t>
            </a:r>
            <a:r>
              <a:rPr lang="en-US" sz="2400" i="1" dirty="0" smtClean="0"/>
              <a:t>s</a:t>
            </a:r>
            <a:r>
              <a:rPr lang="en-US" sz="2400" dirty="0" smtClean="0"/>
              <a:t>) have not the same meaning as for a simple GP</a:t>
            </a:r>
          </a:p>
        </p:txBody>
      </p:sp>
      <p:pic>
        <p:nvPicPr>
          <p:cNvPr id="15364" name="Picture 4" descr="http://ars.els-cdn.com/content/image/1-s2.0-S0168583X99005893-gr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438400"/>
            <a:ext cx="3810000" cy="304568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Discussion about </a:t>
            </a:r>
            <a:r>
              <a:rPr lang="fr-BE" sz="2800" dirty="0" err="1"/>
              <a:t>various</a:t>
            </a:r>
            <a:r>
              <a:rPr lang="fr-BE" sz="2800" dirty="0"/>
              <a:t> </a:t>
            </a:r>
            <a:r>
              <a:rPr lang="fr-BE" sz="2800" dirty="0" err="1" smtClean="0"/>
              <a:t>assumptions</a:t>
            </a:r>
            <a:r>
              <a:rPr lang="fr-BE" sz="2800" dirty="0" smtClean="0"/>
              <a:t> (</a:t>
            </a:r>
            <a:r>
              <a:rPr lang="fr-BE" sz="2800" dirty="0"/>
              <a:t>3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629400" y="4648200"/>
            <a:ext cx="21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GC of LiF: </a:t>
            </a:r>
            <a:r>
              <a:rPr lang="fr-BE" sz="2400" dirty="0" err="1" smtClean="0"/>
              <a:t>Mg,Ti</a:t>
            </a:r>
            <a:r>
              <a:rPr lang="fr-BE" sz="2400" dirty="0" smtClean="0"/>
              <a:t> </a:t>
            </a:r>
            <a:endParaRPr lang="fr-BE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Maximum of GP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condition to have the maximum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gives </a:t>
            </a:r>
            <a:r>
              <a:rPr lang="en-US" sz="2400" dirty="0"/>
              <a:t>the Randall-Wilkins </a:t>
            </a:r>
            <a:r>
              <a:rPr lang="en-US" sz="2400" dirty="0" smtClean="0"/>
              <a:t>relation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that can be iteratively resolved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Randall-Wilkins </a:t>
            </a:r>
            <a:r>
              <a:rPr lang="en-US" sz="2400" dirty="0" smtClean="0"/>
              <a:t>relation → there is no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→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 is independent on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</a:t>
            </a:r>
          </a:p>
        </p:txBody>
      </p:sp>
      <p:pic>
        <p:nvPicPr>
          <p:cNvPr id="10" name="Image 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154200" y="2209800"/>
            <a:ext cx="3445356" cy="654137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124200" y="3581400"/>
            <a:ext cx="2940941" cy="743257"/>
          </a:xfrm>
          <a:prstGeom prst="rect">
            <a:avLst/>
          </a:prstGeom>
          <a:noFill/>
          <a:ln/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Importance of </a:t>
            </a:r>
            <a:r>
              <a:rPr lang="fr-BE" sz="2800" i="1" dirty="0" smtClean="0"/>
              <a:t>n</a:t>
            </a:r>
            <a:r>
              <a:rPr lang="fr-BE" sz="2800" i="1" baseline="-25000" dirty="0" smtClean="0"/>
              <a:t>0</a:t>
            </a:r>
            <a:endParaRPr lang="fr-BE" sz="2800" i="1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: important parameter in radiation dosimetry →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  </a:t>
            </a:r>
            <a:r>
              <a:rPr lang="en-US" sz="2400" i="1" dirty="0" smtClean="0">
                <a:latin typeface="cmsy10"/>
              </a:rPr>
              <a:t>/</a:t>
            </a:r>
            <a:r>
              <a:rPr lang="en-US" sz="2400" dirty="0" smtClean="0"/>
              <a:t>  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is equal to the area of the GP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n</a:t>
            </a:r>
            <a:r>
              <a:rPr lang="en-US" sz="2400" baseline="-25000" dirty="0" smtClean="0">
                <a:latin typeface="cmsy10"/>
              </a:rPr>
              <a:t>1</a:t>
            </a:r>
            <a:r>
              <a:rPr lang="en-US" sz="2400" dirty="0" smtClean="0">
                <a:latin typeface="cmsy10"/>
              </a:rPr>
              <a:t> </a:t>
            </a:r>
            <a:r>
              <a:rPr lang="en-US" sz="2400" dirty="0" smtClean="0">
                <a:latin typeface="Calibri"/>
              </a:rPr>
              <a:t>→ 0 for </a:t>
            </a:r>
            <a:r>
              <a:rPr lang="en-US" sz="2400" dirty="0" smtClean="0"/>
              <a:t>t → </a:t>
            </a:r>
            <a:r>
              <a:rPr lang="en-US" sz="2400" dirty="0" smtClean="0">
                <a:latin typeface="cmsy10"/>
              </a:rPr>
              <a:t>1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600200" y="3429000"/>
            <a:ext cx="6505732" cy="771777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Variation of the GP </a:t>
            </a:r>
            <a:r>
              <a:rPr lang="fr-BE" sz="2800" dirty="0" err="1" smtClean="0"/>
              <a:t>with</a:t>
            </a:r>
            <a:r>
              <a:rPr lang="fr-BE" sz="2800" dirty="0" smtClean="0"/>
              <a:t> </a:t>
            </a:r>
            <a:r>
              <a:rPr lang="fr-BE" sz="2800" i="1" dirty="0" smtClean="0"/>
              <a:t>n</a:t>
            </a:r>
            <a:r>
              <a:rPr lang="fr-BE" sz="2800" i="1" baseline="-25000" dirty="0" smtClean="0"/>
              <a:t>0</a:t>
            </a:r>
            <a:endParaRPr lang="fr-BE" sz="2800" i="1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953000"/>
            <a:ext cx="8382000" cy="1447800"/>
          </a:xfrm>
        </p:spPr>
        <p:txBody>
          <a:bodyPr>
            <a:normAutofit/>
          </a:bodyPr>
          <a:lstStyle/>
          <a:p>
            <a:r>
              <a:rPr lang="fr-BE" sz="2400" dirty="0" smtClean="0"/>
              <a:t>GP(</a:t>
            </a:r>
            <a:r>
              <a:rPr lang="fr-BE" sz="2400" i="1" dirty="0" smtClean="0"/>
              <a:t>T</a:t>
            </a:r>
            <a:r>
              <a:rPr lang="fr-BE" sz="2400" dirty="0" smtClean="0"/>
              <a:t>,</a:t>
            </a:r>
            <a:r>
              <a:rPr lang="fr-BE" sz="2400" i="1" dirty="0" smtClean="0"/>
              <a:t>n</a:t>
            </a:r>
            <a:r>
              <a:rPr lang="fr-BE" sz="2400" i="1" baseline="-25000" dirty="0" smtClean="0"/>
              <a:t>0</a:t>
            </a:r>
            <a:r>
              <a:rPr lang="fr-BE" sz="2400" dirty="0" smtClean="0"/>
              <a:t>) for </a:t>
            </a:r>
            <a:r>
              <a:rPr lang="fr-BE" sz="2400" i="1" dirty="0" smtClean="0"/>
              <a:t>E =</a:t>
            </a:r>
            <a:r>
              <a:rPr lang="fr-BE" sz="2400" dirty="0" smtClean="0"/>
              <a:t> 1 eV, </a:t>
            </a:r>
            <a:r>
              <a:rPr lang="fr-BE" sz="2400" i="1" dirty="0" smtClean="0"/>
              <a:t>s =</a:t>
            </a:r>
            <a:r>
              <a:rPr lang="fr-BE" sz="2400" dirty="0" smtClean="0"/>
              <a:t> 10</a:t>
            </a:r>
            <a:r>
              <a:rPr lang="fr-BE" sz="2400" baseline="30000" dirty="0" smtClean="0"/>
              <a:t>12</a:t>
            </a:r>
            <a:r>
              <a:rPr lang="fr-BE" sz="2400" dirty="0" smtClean="0"/>
              <a:t> s</a:t>
            </a:r>
            <a:r>
              <a:rPr lang="fr-BE" sz="2400" baseline="30000" dirty="0" smtClean="0"/>
              <a:t>-1</a:t>
            </a:r>
            <a:r>
              <a:rPr lang="fr-BE" sz="2400" dirty="0" smtClean="0"/>
              <a:t> and </a:t>
            </a:r>
            <a:r>
              <a:rPr lang="fr-BE" sz="2400" dirty="0" smtClean="0">
                <a:latin typeface="cmmi10"/>
              </a:rPr>
              <a:t>¯</a:t>
            </a:r>
            <a:r>
              <a:rPr lang="fr-BE" sz="2400" dirty="0" smtClean="0"/>
              <a:t> </a:t>
            </a:r>
            <a:r>
              <a:rPr lang="fr-BE" sz="2400" i="1" dirty="0" smtClean="0"/>
              <a:t>=</a:t>
            </a:r>
            <a:r>
              <a:rPr lang="fr-BE" sz="2400" dirty="0" smtClean="0"/>
              <a:t> 1 Ks</a:t>
            </a:r>
            <a:r>
              <a:rPr lang="fr-BE" sz="2400" baseline="30000" dirty="0" smtClean="0"/>
              <a:t>-1</a:t>
            </a:r>
            <a:r>
              <a:rPr lang="fr-BE" sz="2400" dirty="0" smtClean="0"/>
              <a:t> ([</a:t>
            </a:r>
            <a:r>
              <a:rPr lang="fr-BE" sz="2400" i="1" dirty="0" smtClean="0"/>
              <a:t>n</a:t>
            </a:r>
            <a:r>
              <a:rPr lang="fr-BE" sz="2400" i="1" baseline="-25000" dirty="0" smtClean="0"/>
              <a:t>0</a:t>
            </a:r>
            <a:r>
              <a:rPr lang="fr-BE" sz="2400" dirty="0" smtClean="0"/>
              <a:t>] = m</a:t>
            </a:r>
            <a:r>
              <a:rPr lang="fr-BE" sz="2400" baseline="30000" dirty="0" smtClean="0"/>
              <a:t>-3</a:t>
            </a:r>
            <a:r>
              <a:rPr lang="fr-BE" sz="2400" dirty="0" smtClean="0"/>
              <a:t>)</a:t>
            </a:r>
          </a:p>
          <a:p>
            <a:r>
              <a:rPr lang="fr-BE" sz="2400" i="1" dirty="0" smtClean="0"/>
              <a:t>T</a:t>
            </a:r>
            <a:r>
              <a:rPr lang="fr-BE" sz="2400" i="1" baseline="-25000" dirty="0" smtClean="0"/>
              <a:t>m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constant for </a:t>
            </a:r>
            <a:r>
              <a:rPr lang="fr-BE" sz="2400" dirty="0" err="1" smtClean="0"/>
              <a:t>varying</a:t>
            </a:r>
            <a:r>
              <a:rPr lang="fr-BE" sz="2400" dirty="0" smtClean="0"/>
              <a:t> </a:t>
            </a:r>
            <a:r>
              <a:rPr lang="fr-BE" sz="2400" i="1" dirty="0" smtClean="0"/>
              <a:t>n</a:t>
            </a:r>
            <a:r>
              <a:rPr lang="fr-BE" sz="2400" i="1" baseline="-25000" dirty="0" smtClean="0"/>
              <a:t>0</a:t>
            </a:r>
            <a:endParaRPr lang="fr-BE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371600"/>
            <a:ext cx="4248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343400" y="4267200"/>
            <a:ext cx="1364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Temperature</a:t>
            </a:r>
            <a:r>
              <a:rPr lang="fr-BE" sz="1400" dirty="0" smtClean="0"/>
              <a:t> (K)</a:t>
            </a:r>
            <a:endParaRPr lang="fr-BE" sz="1400" dirty="0"/>
          </a:p>
        </p:txBody>
      </p:sp>
      <p:sp>
        <p:nvSpPr>
          <p:cNvPr id="8" name="Rectangle 7"/>
          <p:cNvSpPr/>
          <p:nvPr/>
        </p:nvSpPr>
        <p:spPr>
          <a:xfrm>
            <a:off x="3429000" y="1676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Variation of the GP </a:t>
            </a:r>
            <a:r>
              <a:rPr lang="fr-BE" sz="2800" dirty="0" err="1"/>
              <a:t>with</a:t>
            </a:r>
            <a:r>
              <a:rPr lang="fr-BE" sz="2800" dirty="0"/>
              <a:t> </a:t>
            </a:r>
            <a:r>
              <a:rPr lang="fr-BE" sz="2800" i="1" dirty="0" smtClean="0"/>
              <a:t>E</a:t>
            </a:r>
            <a:endParaRPr lang="fr-BE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19600"/>
            <a:ext cx="83820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GP(</a:t>
            </a:r>
            <a:r>
              <a:rPr lang="en-US" sz="2400" i="1" dirty="0" smtClean="0"/>
              <a:t>T</a:t>
            </a:r>
            <a:r>
              <a:rPr lang="en-US" sz="2400" dirty="0" smtClean="0"/>
              <a:t>,</a:t>
            </a:r>
            <a:r>
              <a:rPr lang="en-US" sz="2400" i="1" dirty="0" smtClean="0"/>
              <a:t>E</a:t>
            </a:r>
            <a:r>
              <a:rPr lang="en-US" sz="2400" dirty="0" smtClean="0"/>
              <a:t>) for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=</a:t>
            </a:r>
            <a:r>
              <a:rPr lang="en-US" sz="2400" dirty="0" smtClean="0"/>
              <a:t> 1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, </a:t>
            </a:r>
            <a:r>
              <a:rPr lang="en-US" sz="2400" i="1" dirty="0" smtClean="0"/>
              <a:t>s =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</a:t>
            </a:r>
            <a:r>
              <a:rPr lang="en-US" sz="2400" i="1" dirty="0" smtClean="0"/>
              <a:t>=</a:t>
            </a:r>
            <a:r>
              <a:rPr lang="en-US" sz="2400" dirty="0" smtClean="0"/>
              <a:t> 1 Ks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([</a:t>
            </a:r>
            <a:r>
              <a:rPr lang="en-US" sz="2400" i="1" dirty="0" smtClean="0"/>
              <a:t>E</a:t>
            </a:r>
            <a:r>
              <a:rPr lang="en-US" sz="2400" dirty="0" smtClean="0"/>
              <a:t>] = eV)</a:t>
            </a:r>
          </a:p>
          <a:p>
            <a:r>
              <a:rPr lang="en-US" sz="2400" i="1" dirty="0" smtClean="0"/>
              <a:t>E</a:t>
            </a:r>
            <a:r>
              <a:rPr lang="en-US" sz="2400" dirty="0" smtClean="0"/>
              <a:t> ↗ → shift of the GP to high </a:t>
            </a:r>
            <a:r>
              <a:rPr lang="en-US" sz="2400" i="1" dirty="0" smtClean="0"/>
              <a:t>T, </a:t>
            </a:r>
            <a:r>
              <a:rPr lang="en-US" sz="2400" dirty="0" smtClean="0"/>
              <a:t>↘ of the height and ↗ of </a:t>
            </a:r>
            <a:r>
              <a:rPr lang="en-US" sz="2400" dirty="0" smtClean="0">
                <a:latin typeface="cmmi10"/>
              </a:rPr>
              <a:t>!</a:t>
            </a:r>
            <a:r>
              <a:rPr lang="en-US" sz="2400" dirty="0" smtClean="0"/>
              <a:t> with a constant area</a:t>
            </a:r>
          </a:p>
          <a:p>
            <a:r>
              <a:rPr lang="en-US" sz="2400" dirty="0" smtClean="0"/>
              <a:t>Shift of the GP to high </a:t>
            </a:r>
            <a:r>
              <a:rPr lang="en-US" sz="2400" i="1" dirty="0" smtClean="0"/>
              <a:t>T </a:t>
            </a:r>
            <a:r>
              <a:rPr lang="en-US" sz="2400" dirty="0" smtClean="0"/>
              <a:t>for</a:t>
            </a:r>
            <a:r>
              <a:rPr lang="en-US" sz="2400" i="1" dirty="0" smtClean="0"/>
              <a:t> E</a:t>
            </a:r>
            <a:r>
              <a:rPr lang="en-US" sz="2400" dirty="0" smtClean="0"/>
              <a:t> ↗ because deeper trap → more energy is needed (→ higher </a:t>
            </a:r>
            <a:r>
              <a:rPr lang="en-US" sz="2400" i="1" dirty="0" smtClean="0"/>
              <a:t>T</a:t>
            </a:r>
            <a:r>
              <a:rPr lang="en-US" sz="2400" dirty="0" smtClean="0"/>
              <a:t>) </a:t>
            </a:r>
            <a:r>
              <a:rPr lang="en-US" sz="2400" dirty="0"/>
              <a:t>for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 </a:t>
            </a:r>
            <a:r>
              <a:rPr lang="en-US" sz="2400" dirty="0" err="1" smtClean="0"/>
              <a:t>detrapping</a:t>
            </a:r>
            <a:endParaRPr lang="en-US" sz="2400" i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295400"/>
            <a:ext cx="42291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191000" y="3962400"/>
            <a:ext cx="1364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Temperature</a:t>
            </a:r>
            <a:r>
              <a:rPr lang="fr-BE" sz="1400" dirty="0" smtClean="0"/>
              <a:t> (K)</a:t>
            </a:r>
            <a:endParaRPr lang="fr-BE" sz="1400" dirty="0"/>
          </a:p>
        </p:txBody>
      </p:sp>
      <p:sp>
        <p:nvSpPr>
          <p:cNvPr id="8" name="Rectangle 7"/>
          <p:cNvSpPr/>
          <p:nvPr/>
        </p:nvSpPr>
        <p:spPr>
          <a:xfrm>
            <a:off x="3276600" y="144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Variation of the GP </a:t>
            </a:r>
            <a:r>
              <a:rPr lang="fr-BE" sz="2800" dirty="0" err="1"/>
              <a:t>with</a:t>
            </a:r>
            <a:r>
              <a:rPr lang="fr-BE" sz="2800" dirty="0"/>
              <a:t> </a:t>
            </a:r>
            <a:r>
              <a:rPr lang="fr-BE" sz="2800" i="1" dirty="0" smtClean="0"/>
              <a:t>s</a:t>
            </a:r>
            <a:endParaRPr lang="fr-BE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19600"/>
            <a:ext cx="8382000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GP(</a:t>
            </a:r>
            <a:r>
              <a:rPr lang="en-US" sz="2400" i="1" dirty="0" smtClean="0"/>
              <a:t>T</a:t>
            </a:r>
            <a:r>
              <a:rPr lang="en-US" sz="2400" dirty="0" smtClean="0"/>
              <a:t>,</a:t>
            </a:r>
            <a:r>
              <a:rPr lang="en-US" sz="2400" i="1" dirty="0" smtClean="0"/>
              <a:t>s</a:t>
            </a:r>
            <a:r>
              <a:rPr lang="en-US" sz="2400" dirty="0" smtClean="0"/>
              <a:t>) for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=</a:t>
            </a:r>
            <a:r>
              <a:rPr lang="en-US" sz="2400" dirty="0" smtClean="0"/>
              <a:t> 1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, </a:t>
            </a:r>
            <a:r>
              <a:rPr lang="en-US" sz="2400" i="1" dirty="0" smtClean="0"/>
              <a:t>E = </a:t>
            </a:r>
            <a:r>
              <a:rPr lang="en-US" sz="2400" dirty="0" smtClean="0"/>
              <a:t>1 eV and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</a:t>
            </a:r>
            <a:r>
              <a:rPr lang="en-US" sz="2400" i="1" dirty="0" smtClean="0"/>
              <a:t>=</a:t>
            </a:r>
            <a:r>
              <a:rPr lang="en-US" sz="2400" dirty="0" smtClean="0"/>
              <a:t> 1 Ks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([</a:t>
            </a:r>
            <a:r>
              <a:rPr lang="en-US" sz="2400" i="1" dirty="0" smtClean="0"/>
              <a:t>s</a:t>
            </a:r>
            <a:r>
              <a:rPr lang="en-US" sz="2400" dirty="0" smtClean="0"/>
              <a:t>] =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 ↗ → shift of the GP to small </a:t>
            </a:r>
            <a:r>
              <a:rPr lang="en-US" sz="2400" i="1" dirty="0" smtClean="0"/>
              <a:t>T, </a:t>
            </a:r>
            <a:r>
              <a:rPr lang="en-US" sz="2400" dirty="0" smtClean="0"/>
              <a:t>↗ of the height and ↘ of </a:t>
            </a:r>
            <a:r>
              <a:rPr lang="en-US" sz="2400" dirty="0" smtClean="0">
                <a:latin typeface="cmmi10"/>
              </a:rPr>
              <a:t>!</a:t>
            </a:r>
            <a:r>
              <a:rPr lang="en-US" sz="2400" dirty="0"/>
              <a:t> with a constant </a:t>
            </a:r>
            <a:r>
              <a:rPr lang="en-US" sz="2400" dirty="0" smtClean="0"/>
              <a:t>area</a:t>
            </a:r>
          </a:p>
          <a:p>
            <a:r>
              <a:rPr lang="en-US" sz="2400" dirty="0" smtClean="0"/>
              <a:t> s ↗ → probability to </a:t>
            </a:r>
            <a:r>
              <a:rPr lang="en-US" sz="2400" dirty="0"/>
              <a:t>free the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is larger → less E necessary (→ smaller </a:t>
            </a:r>
            <a:r>
              <a:rPr lang="en-US" sz="2400" i="1" dirty="0" smtClean="0"/>
              <a:t>T</a:t>
            </a:r>
            <a:r>
              <a:rPr lang="en-US" sz="2400" dirty="0" smtClean="0"/>
              <a:t>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4133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91840" y="144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Variation of the GP(t) </a:t>
            </a:r>
            <a:r>
              <a:rPr lang="fr-BE" sz="2800" dirty="0" err="1" smtClean="0"/>
              <a:t>with</a:t>
            </a:r>
            <a:r>
              <a:rPr lang="fr-BE" sz="2800" dirty="0" smtClean="0"/>
              <a:t> </a:t>
            </a:r>
            <a:r>
              <a:rPr lang="fr-BE" sz="2800" dirty="0" smtClean="0">
                <a:latin typeface="cmmi10"/>
              </a:rPr>
              <a:t>¯</a:t>
            </a:r>
            <a:endParaRPr lang="fr-BE" sz="2800" dirty="0">
              <a:latin typeface="cmmi1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95800"/>
            <a:ext cx="83820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GP(</a:t>
            </a:r>
            <a:r>
              <a:rPr lang="en-US" sz="2400" i="1" dirty="0" smtClean="0"/>
              <a:t>t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) for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=</a:t>
            </a:r>
            <a:r>
              <a:rPr lang="en-US" sz="2400" dirty="0" smtClean="0"/>
              <a:t> 1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, </a:t>
            </a:r>
            <a:r>
              <a:rPr lang="en-US" sz="2400" i="1" dirty="0" smtClean="0"/>
              <a:t>E = </a:t>
            </a:r>
            <a:r>
              <a:rPr lang="en-US" sz="2400" dirty="0" smtClean="0"/>
              <a:t>1 eV and </a:t>
            </a:r>
            <a:r>
              <a:rPr lang="en-US" sz="2400" i="1" dirty="0" smtClean="0"/>
              <a:t>s =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([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] = Ks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Height of the GP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to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but also to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→ it is confirmed by the 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m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expression due to </a:t>
            </a:r>
            <a:r>
              <a:rPr lang="en-US" sz="2400" dirty="0" err="1" smtClean="0"/>
              <a:t>Hoogenboom</a:t>
            </a:r>
            <a:r>
              <a:rPr lang="en-US" sz="2400" dirty="0" smtClean="0"/>
              <a:t> →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219200"/>
            <a:ext cx="4333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14600" y="1295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429000" y="5867400"/>
            <a:ext cx="2316614" cy="712805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i="1" dirty="0" smtClean="0"/>
              <a:t>I</a:t>
            </a:r>
            <a:r>
              <a:rPr lang="fr-BE" sz="2800" i="1" baseline="-25000" dirty="0" smtClean="0"/>
              <a:t>m</a:t>
            </a:r>
            <a:r>
              <a:rPr lang="fr-BE" sz="2800" dirty="0" smtClean="0"/>
              <a:t> expression of </a:t>
            </a:r>
            <a:r>
              <a:rPr lang="fr-BE" sz="2800" dirty="0" err="1" smtClean="0"/>
              <a:t>Hoogenboom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219200" y="1371600"/>
            <a:ext cx="6919656" cy="771624"/>
          </a:xfrm>
          <a:prstGeom prst="rect">
            <a:avLst/>
          </a:prstGeom>
          <a:noFill/>
          <a:ln/>
          <a:effectLst/>
        </p:spPr>
      </p:pic>
      <p:sp>
        <p:nvSpPr>
          <p:cNvPr id="8" name="Flèche droite 7"/>
          <p:cNvSpPr/>
          <p:nvPr/>
        </p:nvSpPr>
        <p:spPr>
          <a:xfrm>
            <a:off x="9144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188720" y="2286000"/>
            <a:ext cx="7929422" cy="771560"/>
          </a:xfrm>
          <a:prstGeom prst="rect">
            <a:avLst/>
          </a:prstGeom>
          <a:noFill/>
          <a:ln/>
          <a:effectLst/>
        </p:spPr>
      </p:pic>
      <p:sp>
        <p:nvSpPr>
          <p:cNvPr id="12" name="ZoneTexte 11"/>
          <p:cNvSpPr txBox="1"/>
          <p:nvPr/>
        </p:nvSpPr>
        <p:spPr>
          <a:xfrm>
            <a:off x="2590800" y="3352800"/>
            <a:ext cx="443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  <a:r>
              <a:rPr lang="fr-BE" sz="2400" i="1" dirty="0" smtClean="0"/>
              <a:t>T(t) = T</a:t>
            </a:r>
            <a:r>
              <a:rPr lang="fr-BE" sz="2400" i="1" baseline="-25000" dirty="0" smtClean="0"/>
              <a:t>0</a:t>
            </a:r>
            <a:r>
              <a:rPr lang="fr-BE" sz="2400" i="1" dirty="0" smtClean="0"/>
              <a:t> + </a:t>
            </a:r>
            <a:r>
              <a:rPr lang="fr-BE" sz="2400" dirty="0" smtClean="0">
                <a:latin typeface="cmmi10"/>
              </a:rPr>
              <a:t>¯</a:t>
            </a:r>
            <a:r>
              <a:rPr lang="fr-BE" sz="2400" i="1" dirty="0" smtClean="0"/>
              <a:t>t</a:t>
            </a:r>
            <a:r>
              <a:rPr lang="fr-BE" sz="2400" dirty="0" smtClean="0"/>
              <a:t>, </a:t>
            </a:r>
            <a:r>
              <a:rPr lang="fr-BE" sz="2400" dirty="0" err="1" smtClean="0"/>
              <a:t>we</a:t>
            </a:r>
            <a:r>
              <a:rPr lang="fr-BE" sz="2400" dirty="0" smtClean="0"/>
              <a:t> </a:t>
            </a:r>
            <a:r>
              <a:rPr lang="fr-BE" sz="2400" dirty="0" err="1" smtClean="0"/>
              <a:t>consider</a:t>
            </a:r>
            <a:r>
              <a:rPr lang="fr-BE" sz="2400" dirty="0" smtClean="0"/>
              <a:t>:  </a:t>
            </a:r>
            <a:endParaRPr lang="fr-BE" sz="2400" dirty="0"/>
          </a:p>
        </p:txBody>
      </p:sp>
      <p:pic>
        <p:nvPicPr>
          <p:cNvPr id="13" name="Image 1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059638" y="3962400"/>
            <a:ext cx="5226843" cy="2553721"/>
          </a:xfrm>
          <a:prstGeom prst="rect">
            <a:avLst/>
          </a:prstGeom>
          <a:noFill/>
          <a:ln/>
          <a:effectLst/>
        </p:spPr>
      </p:pic>
      <p:sp>
        <p:nvSpPr>
          <p:cNvPr id="17" name="ZoneTexte 16"/>
          <p:cNvSpPr txBox="1"/>
          <p:nvPr/>
        </p:nvSpPr>
        <p:spPr>
          <a:xfrm>
            <a:off x="838200" y="5791200"/>
            <a:ext cx="200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Correct for </a:t>
            </a:r>
            <a:r>
              <a:rPr lang="fr-BE" i="1" dirty="0" smtClean="0"/>
              <a:t>T</a:t>
            </a:r>
            <a:r>
              <a:rPr lang="fr-BE" i="1" baseline="-25000" dirty="0" smtClean="0"/>
              <a:t>0</a:t>
            </a:r>
            <a:r>
              <a:rPr lang="fr-BE" dirty="0" smtClean="0"/>
              <a:t> </a:t>
            </a:r>
            <a:r>
              <a:rPr lang="fr-BE" dirty="0" smtClean="0">
                <a:latin typeface="cmsy10"/>
              </a:rPr>
              <a:t>¿</a:t>
            </a:r>
            <a:r>
              <a:rPr lang="fr-BE" dirty="0" smtClean="0"/>
              <a:t> </a:t>
            </a:r>
            <a:r>
              <a:rPr lang="fr-BE" i="1" dirty="0" smtClean="0"/>
              <a:t>T</a:t>
            </a:r>
            <a:r>
              <a:rPr lang="fr-BE" i="1" baseline="-25000" dirty="0" smtClean="0"/>
              <a:t>m</a:t>
            </a:r>
            <a:endParaRPr lang="fr-BE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819400" y="5334000"/>
            <a:ext cx="1219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38856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T(t)=T_0+\beta 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994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g(x)=x^2e^x\int_x^\infty e^{-z}\frac{dz}{z^2}=xe^x\int_1^{\infty}e^{-xu}\frac{du}{u^2}=xe^xE_2(x) 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0"/>
  <p:tag name="PICTUREFILESIZE" val="16010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\beta E}{kT_m^2}=s\exp{\left(-\frac{E}{kT_m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9"/>
  <p:tag name="PICTUREFILESIZE" val="6899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m=n_0\frac{\beta E}{kT_m^2}e^{-g_m} 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8"/>
  <p:tag name="PICTUREFILESIZE" val="5210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&amp;=&amp;I_m\exp{\left[ 1+\frac{E}{kT}\frac{T-T_m}{T_m}-\frac{T^2}{T_m^2}\right.}\\&#10;&amp;&amp;\times \left. \exp{\left( \frac{E}{kT}\frac{T-T_m}{T_m}\right)}(1-\Delta) -\Delta_m\right]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5"/>
  <p:tag name="PICTUREFILESIZE" val="30209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mA_m\ll (N-n)A_n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667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-\frac{dn}{dt}=s\frac{A_m}{NA_n}n^2\exp{\left(-\frac{E}{kT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9"/>
  <p:tag name="PICTUREFILESIZE" val="11069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\frac{I_0}{(1+n_0\alpha t)^2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2"/>
  <p:tag name="PICTUREFILESIZE" val="5482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T(t)=T_0+\beta 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1994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&amp;=&amp;\frac{n_0^2}{N}\frac{s}{\beta}\exp{\left(\frac{-E}{kT}\right)}\\&#10;&amp;&amp;\times\left[ 1+\frac{n_0s}{N\beta}\int_{T_0}^T\exp{\left( -\frac{E}{kT'}\right)dT'}\right]^{-2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8"/>
  <p:tag name="PICTUREFILESIZE" val="36988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&amp;=&amp;4I_m\exp{\left(\frac{E}{kT}\frac{T-T_m}{T_m}\right) \times\left[\frac{T^2}{T_m^2}(1-\Delta)\right.}\\&#10;&amp;&amp;\times \left. \exp{\left( \frac{E}{kT}\frac{T-T_m}{T_m}\right)}+1+\Delta_m\right]^{-2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5"/>
  <p:tag name="PICTUREFILESIZE" val="32876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-\frac{1}{\beta}\frac{dn}{dT}&amp;=&amp;n_0\frac{s}{\beta}\exp{\left(\frac{-E}{kT}\right)}\\&#10;&amp;&amp;\times\exp{\left[-\frac{s}{\beta}\int_{T_0}^T\exp{\left(\frac{-E}{kT'}\right)} dT'\right]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9"/>
  <p:tag name="PICTUREFILESIZE" val="37561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-\frac{dn}{dt}=s'n^b\exp{\left(-\frac{E}{kT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7"/>
  <p:tag name="PICTUREFILESIZE" val="9535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&amp;=&amp;\frac{s''}{\beta}n_0\exp{\left(\frac{-E}{kT}\right)}\\&#10;&amp;&amp;\times\left[ 1+(b-1)\frac{s''}{\beta}\int_{T_0}^T\exp{\left( -\frac{E}{kT'}\right)dT'}\right]^{-b/b-1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8"/>
  <p:tag name="PICTUREFILESIZE" val="42735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dI}{dt}=0 {\mbox{~~ou~~}}\frac{d[\ln{I(T)}]}{dT}=0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6"/>
  <p:tag name="PICTUREFILESIZE" val="7115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\beta E}{kT_m^2}=s\exp{\left(-\frac{E}{kT_m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9"/>
  <p:tag name="PICTUREFILESIZE" val="689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int_0^\infty I(t)dt=-\int_0^\infty \frac{dn}{dt}dt=-\int_{n_0}^{n_{\infty}}dn=n_0-n_\infty 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9"/>
  <p:tag name="PICTUREFILESIZE" val="15823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m=n_0\frac{\beta E}{kT_m^2}e^{-g_m} 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8"/>
  <p:tag name="PICTUREFILESIZE" val="5210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(t)=n_0s\exp{\left(\frac{-E}{kT(t)}\right)}\exp{\left[-s\int_0^t\exp{\left(\frac{-E}{kT(t')}\right)}dt'\right]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33"/>
  <p:tag name="PICTUREFILESIZE" val="16828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m=I(t_m)=n_0s\exp{\left(\frac{-E}{kT_m}\right)}\exp{\left[-s\int_0^{t_m}\exp{\left(\frac{-E}{kT(t')}\right)}dt'\right]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7"/>
  <p:tag name="PICTUREFILESIZE" val="19287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int_0^te^{-E/kT'}dt'&amp;=&amp;\frac{E}{\beta k} \int_{E/kT}^{E/kT_0}e^{-z}\frac{dz}{z^2}\\&#10;&amp;\approx&amp;\frac{E}{\beta k} \int_{E/kT}^\infty e^{-z}\frac{dz}{z^2}\\&#10;&amp;=&amp;\frac{kT^2}{\beta E}e^{-E/kT}g\left(\frac{E}{kT}\right)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6"/>
  <p:tag name="PICTUREFILESIZE" val="420836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981</Words>
  <Application>Microsoft Office PowerPoint</Application>
  <PresentationFormat>Affichage à l'écran (4:3)</PresentationFormat>
  <Paragraphs>173</Paragraphs>
  <Slides>23</Slides>
  <Notes>23</Notes>
  <HiddenSlides>0</HiddenSlides>
  <MMClips>23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cmsy10</vt:lpstr>
      <vt:lpstr>Calibri</vt:lpstr>
      <vt:lpstr>cmmi10</vt:lpstr>
      <vt:lpstr>Thème Office</vt:lpstr>
      <vt:lpstr>First-order GP</vt:lpstr>
      <vt:lpstr>Form of the first-order GP</vt:lpstr>
      <vt:lpstr>Maximum of GP</vt:lpstr>
      <vt:lpstr>Importance of n0</vt:lpstr>
      <vt:lpstr>Variation of the GP with n0</vt:lpstr>
      <vt:lpstr>Variation of the GP with E</vt:lpstr>
      <vt:lpstr>Variation of the GP with s</vt:lpstr>
      <vt:lpstr>Variation of the GP(t) with ¯</vt:lpstr>
      <vt:lpstr>Im expression of Hoogenboom (1)</vt:lpstr>
      <vt:lpstr>Im expression of Hoogenboom (2)</vt:lpstr>
      <vt:lpstr>Variation of the GP(T) with ¯</vt:lpstr>
      <vt:lpstr>Approximated expression of I(T) </vt:lpstr>
      <vt:lpstr>Second-order kinetics (1)</vt:lpstr>
      <vt:lpstr>Second-order kinetics (2)</vt:lpstr>
      <vt:lpstr>Second-order GP</vt:lpstr>
      <vt:lpstr>Form of the second-order GP</vt:lpstr>
      <vt:lpstr>Variation of the second-order GP with n0</vt:lpstr>
      <vt:lpstr>Approximated expression of I(T)(2) (second-order)</vt:lpstr>
      <vt:lpstr>General-order kinetics</vt:lpstr>
      <vt:lpstr>Comparison of ≠ orders GP </vt:lpstr>
      <vt:lpstr>Discussion about various assumptions (1)</vt:lpstr>
      <vt:lpstr>Discussion about various assumptions (2)</vt:lpstr>
      <vt:lpstr>Discussion about various assumptions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VIII:  Film photographique</dc:title>
  <dc:creator>Utilisateur Windows</dc:creator>
  <cp:lastModifiedBy>ULB</cp:lastModifiedBy>
  <cp:revision>593</cp:revision>
  <dcterms:created xsi:type="dcterms:W3CDTF">2012-10-01T12:06:49Z</dcterms:created>
  <dcterms:modified xsi:type="dcterms:W3CDTF">2020-10-26T13:52:23Z</dcterms:modified>
</cp:coreProperties>
</file>