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76" r:id="rId4"/>
    <p:sldId id="277" r:id="rId5"/>
    <p:sldId id="278" r:id="rId6"/>
    <p:sldId id="279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6794500" cy="9931400"/>
  <p:embeddedFontLst>
    <p:embeddedFont>
      <p:font typeface="cmsy10" panose="020B0500000000000000" pitchFamily="34" charset="0"/>
      <p:regular r:id="rId18"/>
    </p:embeddedFont>
    <p:embeddedFont>
      <p:font typeface="Times" panose="020206030504050203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mmi10" panose="020B0500000000000000" pitchFamily="34" charset="0"/>
      <p:regular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921B-ADF4-4AF9-B6E8-64A17E53917A}" type="datetimeFigureOut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2B78-B6CB-4CFE-BBE1-F49592BFF4D9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4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4EB1-041D-4A2C-A632-CEB0E6FE2A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F62-E8D8-4649-A45B-857E350FBC28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C304-9AD4-4FE1-8430-4BBFEA08A805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377-BB9C-4D58-A7A6-AD8ADD3CDD22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ABE-820F-47BE-86D2-16330D1FA60F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9A0D-5F7E-4CBD-9126-05D464344133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6235-75A2-41F3-A76E-86E6C82239A1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856-A9E7-4CBA-9833-9A7B202F3987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9CB5-3C2C-4C2A-9D31-4A59BA546E1A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8539-E9BC-466E-9D8A-97C88726C72B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8B30-AC5A-4224-999E-F1080EF9AFD7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671D-8002-4A9D-9B7C-4C0A8298BEFE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10D2-D997-46B1-B692-9E80EFFBDC18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0.wav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1.wav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audio" Target="../media/media12.wav"/><Relationship Id="rId10" Type="http://schemas.openxmlformats.org/officeDocument/2006/relationships/image" Target="../media/image13.png"/><Relationship Id="rId4" Type="http://schemas.microsoft.com/office/2007/relationships/media" Target="../media/media12.wav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audio" Target="../media/media13.wav"/><Relationship Id="rId10" Type="http://schemas.openxmlformats.org/officeDocument/2006/relationships/image" Target="../media/image16.png"/><Relationship Id="rId4" Type="http://schemas.microsoft.com/office/2007/relationships/media" Target="../media/media13.wav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7" Type="http://schemas.openxmlformats.org/officeDocument/2006/relationships/image" Target="../media/image1.png"/><Relationship Id="rId2" Type="http://schemas.microsoft.com/office/2007/relationships/media" Target="../media/media14.wav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hyperlink" Target="//upload.wikimedia.org/wikipedia/commons/9/9c/Benz1.png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1.png"/><Relationship Id="rId2" Type="http://schemas.microsoft.com/office/2007/relationships/media" Target="../media/media8.wa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3200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BE" sz="4900" dirty="0" err="1" smtClean="0"/>
              <a:t>Chapter</a:t>
            </a:r>
            <a:r>
              <a:rPr lang="fr-BE" sz="4900" dirty="0" smtClean="0"/>
              <a:t> </a:t>
            </a:r>
            <a:r>
              <a:rPr lang="fr-BE" sz="4900" dirty="0" smtClean="0">
                <a:latin typeface="Times" pitchFamily="18" charset="0"/>
              </a:rPr>
              <a:t>IX</a:t>
            </a:r>
            <a:r>
              <a:rPr lang="fr-BE" sz="4900" dirty="0" smtClean="0"/>
              <a:t>: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4900" dirty="0" smtClean="0"/>
              <a:t>Thermoluminescent </a:t>
            </a:r>
            <a:r>
              <a:rPr lang="fr-BE" sz="4900" dirty="0" err="1" smtClean="0"/>
              <a:t>dosimeters</a:t>
            </a:r>
            <a:r>
              <a:rPr lang="fr-BE" sz="4900" dirty="0" smtClean="0"/>
              <a:t> </a:t>
            </a:r>
            <a:br>
              <a:rPr lang="fr-BE" sz="4900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Energy band </a:t>
            </a:r>
            <a:r>
              <a:rPr lang="en-US" sz="2800" dirty="0" smtClean="0"/>
              <a:t>model</a:t>
            </a:r>
            <a:r>
              <a:rPr lang="fr-BE" sz="2800" dirty="0" smtClean="0"/>
              <a:t> (4)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</a:t>
            </a:r>
            <a:r>
              <a:rPr lang="en-US" sz="2400" i="1" dirty="0" smtClean="0"/>
              <a:t>E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dirty="0" smtClean="0"/>
              <a:t> </a:t>
            </a:r>
            <a:r>
              <a:rPr lang="en-US" sz="2400" i="1" dirty="0" smtClean="0"/>
              <a:t>kT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, with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the </a:t>
            </a:r>
            <a:r>
              <a:rPr lang="en-US" sz="2400" i="1" dirty="0" smtClean="0"/>
              <a:t>T</a:t>
            </a:r>
            <a:r>
              <a:rPr lang="en-US" sz="2400" dirty="0" smtClean="0"/>
              <a:t> during irradiation (</a:t>
            </a:r>
            <a:r>
              <a:rPr lang="en-US" sz="2400" i="1" dirty="0" smtClean="0"/>
              <a:t>T</a:t>
            </a:r>
            <a:r>
              <a:rPr lang="en-US" sz="2400" dirty="0" smtClean="0"/>
              <a:t> ≈ 300 K) →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are indefinitely trapped (or at least during a long time compared to the analysis time)</a:t>
            </a:r>
          </a:p>
          <a:p>
            <a:r>
              <a:rPr lang="en-US" sz="2400" dirty="0" smtClean="0"/>
              <a:t>N(e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= N(h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because they are created by pairs</a:t>
            </a:r>
          </a:p>
          <a:p>
            <a:r>
              <a:rPr lang="en-US" sz="2400" i="1" dirty="0" smtClean="0"/>
              <a:t>E(R) &lt;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f</a:t>
            </a:r>
            <a:r>
              <a:rPr lang="en-US" sz="2400" i="1" dirty="0" smtClean="0"/>
              <a:t> &lt; E(T)</a:t>
            </a:r>
            <a:r>
              <a:rPr lang="en-US" sz="2400" dirty="0" smtClean="0"/>
              <a:t> → non-equilibrium situation → transition to equilibrium is always open but the </a:t>
            </a:r>
            <a:r>
              <a:rPr lang="en-US" sz="2400" dirty="0"/>
              <a:t>relaxation rate </a:t>
            </a:r>
            <a:r>
              <a:rPr lang="en-US" sz="2400" dirty="0" smtClean="0"/>
              <a:t>is slow → metastable state</a:t>
            </a:r>
          </a:p>
          <a:p>
            <a:r>
              <a:rPr lang="en-US" sz="2400" dirty="0" smtClean="0"/>
              <a:t>The return to equilibrium is speeded if T ↗→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migrates to the conduction band up to a recombination centre R  (corresponding to a luminescence centre) → emission of light (d transition) → thermoluminescence</a:t>
            </a:r>
          </a:p>
          <a:p>
            <a:r>
              <a:rPr lang="en-US" sz="2400" dirty="0" smtClean="0"/>
              <a:t>Attention: practically some </a:t>
            </a:r>
            <a:r>
              <a:rPr lang="en-US" sz="2400" dirty="0" err="1" smtClean="0"/>
              <a:t>radiationless</a:t>
            </a:r>
            <a:r>
              <a:rPr lang="en-US" sz="2400" dirty="0" smtClean="0"/>
              <a:t> process occurs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Intensity of </a:t>
            </a:r>
            <a:r>
              <a:rPr lang="en-US" sz="2800" dirty="0" smtClean="0"/>
              <a:t>light </a:t>
            </a:r>
            <a:r>
              <a:rPr lang="fr-BE" sz="2800" dirty="0" smtClean="0"/>
              <a:t>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The intensity of </a:t>
            </a:r>
            <a:r>
              <a:rPr lang="en-US" sz="2400" dirty="0" smtClean="0"/>
              <a:t>light </a:t>
            </a:r>
            <a:r>
              <a:rPr lang="en-US" sz="2400" i="1" dirty="0" smtClean="0"/>
              <a:t>I(t</a:t>
            </a:r>
            <a:r>
              <a:rPr lang="en-US" sz="2400" i="1" dirty="0"/>
              <a:t>) </a:t>
            </a:r>
            <a:r>
              <a:rPr lang="en-US" sz="2400" dirty="0"/>
              <a:t>in photons </a:t>
            </a:r>
            <a:r>
              <a:rPr lang="en-US" sz="2400" dirty="0" smtClean="0"/>
              <a:t>per second </a:t>
            </a:r>
            <a:r>
              <a:rPr lang="en-US" sz="2400" dirty="0"/>
              <a:t>at any time </a:t>
            </a:r>
            <a:r>
              <a:rPr lang="en-US" sz="2400" i="1" dirty="0"/>
              <a:t>t </a:t>
            </a:r>
            <a:r>
              <a:rPr lang="en-US" sz="2400" dirty="0"/>
              <a:t>during heating is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</a:t>
            </a:r>
            <a:r>
              <a:rPr lang="en-US" sz="2400" dirty="0"/>
              <a:t>to the </a:t>
            </a:r>
            <a:r>
              <a:rPr lang="en-US" sz="2400" dirty="0" smtClean="0"/>
              <a:t>rate of </a:t>
            </a:r>
            <a:r>
              <a:rPr lang="en-US" sz="2400" dirty="0"/>
              <a:t>recombination of e</a:t>
            </a:r>
            <a:r>
              <a:rPr lang="en-US" sz="2400" baseline="30000" dirty="0"/>
              <a:t>-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 smtClean="0"/>
              <a:t> </a:t>
            </a:r>
            <a:r>
              <a:rPr lang="en-US" sz="2400" dirty="0"/>
              <a:t>at </a:t>
            </a:r>
            <a:r>
              <a:rPr lang="en-US" sz="2400" dirty="0" smtClean="0"/>
              <a:t>R (each recombination produces a photon which is detected) → with </a:t>
            </a:r>
            <a:r>
              <a:rPr lang="en-US" sz="2400" i="1" dirty="0" smtClean="0"/>
              <a:t>m</a:t>
            </a:r>
            <a:r>
              <a:rPr lang="en-US" sz="2400" dirty="0" smtClean="0"/>
              <a:t> (m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), the concentration of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at R →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recombination rate is also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to the concentration of free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the conduction band,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, and of 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, the probability of recombination (m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independent on </a:t>
            </a:r>
            <a:r>
              <a:rPr lang="en-US" sz="2400" i="1" dirty="0" smtClean="0"/>
              <a:t>T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962400" y="3200400"/>
            <a:ext cx="1603836" cy="654010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276600" y="4953000"/>
            <a:ext cx="2999180" cy="654011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Intensity of </a:t>
            </a:r>
            <a:r>
              <a:rPr lang="en-US" sz="2800" dirty="0" smtClean="0"/>
              <a:t>light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rate of change </a:t>
            </a:r>
            <a:r>
              <a:rPr lang="en-US" sz="2400" dirty="0"/>
              <a:t>of the </a:t>
            </a:r>
            <a:r>
              <a:rPr lang="en-US" sz="2400" dirty="0" smtClean="0"/>
              <a:t>concentration of </a:t>
            </a:r>
            <a:r>
              <a:rPr lang="en-US" sz="2400" dirty="0"/>
              <a:t>trapped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dirty="0"/>
              <a:t>is equal to the rate of </a:t>
            </a:r>
            <a:r>
              <a:rPr lang="en-US" sz="2400" dirty="0" smtClean="0"/>
              <a:t>thermal release </a:t>
            </a:r>
            <a:r>
              <a:rPr lang="en-US" sz="2400" dirty="0"/>
              <a:t>minus the rate of retrapping</a:t>
            </a:r>
            <a:r>
              <a:rPr lang="en-US" sz="2400" dirty="0" smtClean="0"/>
              <a:t>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i="1" dirty="0" smtClean="0"/>
              <a:t>N</a:t>
            </a:r>
            <a:r>
              <a:rPr lang="en-US" sz="2400" dirty="0" smtClean="0"/>
              <a:t>, the concentration </a:t>
            </a:r>
            <a:r>
              <a:rPr lang="en-US" sz="2400" dirty="0"/>
              <a:t>of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traps and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, the probability of retrapping </a:t>
            </a:r>
          </a:p>
          <a:p>
            <a:r>
              <a:rPr lang="en-US" sz="2400" dirty="0" smtClean="0"/>
              <a:t>Moreover → </a:t>
            </a:r>
            <a:r>
              <a:rPr lang="en-US" sz="2400" dirty="0"/>
              <a:t>the rate concentration of </a:t>
            </a:r>
            <a:r>
              <a:rPr lang="en-US" sz="2400" dirty="0" smtClean="0"/>
              <a:t>free </a:t>
            </a:r>
            <a:r>
              <a:rPr lang="en-US" sz="2400" dirty="0"/>
              <a:t>e</a:t>
            </a:r>
            <a:r>
              <a:rPr lang="en-US" sz="2400" baseline="30000" dirty="0"/>
              <a:t>- </a:t>
            </a:r>
            <a:r>
              <a:rPr lang="en-US" sz="2400" dirty="0" smtClean="0"/>
              <a:t>in the conduction band is </a:t>
            </a:r>
            <a:r>
              <a:rPr lang="en-US" sz="2400" dirty="0"/>
              <a:t>equal to the rate of thermal release minus </a:t>
            </a:r>
            <a:r>
              <a:rPr lang="en-US" sz="2400" dirty="0" smtClean="0"/>
              <a:t>(the rate of </a:t>
            </a:r>
            <a:r>
              <a:rPr lang="en-US" sz="2400" dirty="0"/>
              <a:t>retrapping +</a:t>
            </a:r>
            <a:r>
              <a:rPr lang="en-US" sz="2400" dirty="0" smtClean="0"/>
              <a:t> </a:t>
            </a:r>
            <a:r>
              <a:rPr lang="en-US" sz="2400" dirty="0"/>
              <a:t>the rate of </a:t>
            </a:r>
            <a:r>
              <a:rPr lang="en-US" sz="2400" dirty="0" smtClean="0"/>
              <a:t>recombination) →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819400" y="2743200"/>
            <a:ext cx="3416177" cy="654011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279699" y="5748360"/>
            <a:ext cx="4664436" cy="654127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Intensity of </a:t>
            </a:r>
            <a:r>
              <a:rPr lang="en-US" sz="2800" dirty="0" smtClean="0"/>
              <a:t>light </a:t>
            </a:r>
            <a:r>
              <a:rPr lang="fr-BE" sz="2800" dirty="0" smtClean="0"/>
              <a:t>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analytical solution to these </a:t>
            </a:r>
            <a:r>
              <a:rPr lang="en-US" sz="2400" dirty="0"/>
              <a:t>e</a:t>
            </a:r>
            <a:r>
              <a:rPr lang="en-US" sz="2400" dirty="0" smtClean="0"/>
              <a:t>quations → hypothesis of Chen and Mc </a:t>
            </a:r>
            <a:r>
              <a:rPr lang="en-US" sz="2400" dirty="0" err="1" smtClean="0"/>
              <a:t>Keever</a:t>
            </a:r>
            <a:r>
              <a:rPr lang="en-US" sz="2400" dirty="0" smtClean="0"/>
              <a:t> → quasi-equilibrium (QE):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→ the concentration of free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</a:t>
            </a:r>
            <a:r>
              <a:rPr lang="en-US" sz="2400" dirty="0"/>
              <a:t>the conduction </a:t>
            </a:r>
            <a:r>
              <a:rPr lang="en-US" sz="2400" dirty="0" smtClean="0"/>
              <a:t>band is quasi </a:t>
            </a:r>
            <a:r>
              <a:rPr lang="en-US" sz="2400" dirty="0" err="1" smtClean="0"/>
              <a:t>stationnary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i="1" dirty="0" err="1" smtClean="0"/>
              <a:t>dn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 ≈</a:t>
            </a:r>
            <a:r>
              <a:rPr lang="en-US" sz="2400" dirty="0" smtClean="0"/>
              <a:t> 0 → 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743200" y="2667000"/>
            <a:ext cx="4304789" cy="742697"/>
          </a:xfrm>
          <a:prstGeom prst="rect">
            <a:avLst/>
          </a:prstGeom>
          <a:noFill/>
          <a:ln/>
          <a:effectLst/>
        </p:spPr>
      </p:pic>
      <p:pic>
        <p:nvPicPr>
          <p:cNvPr id="14" name="Image 1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120024" y="4953000"/>
            <a:ext cx="3238428" cy="623804"/>
          </a:xfrm>
          <a:prstGeom prst="rect">
            <a:avLst/>
          </a:prstGeom>
          <a:noFill/>
          <a:ln/>
          <a:effectLst/>
        </p:spPr>
      </p:pic>
      <p:pic>
        <p:nvPicPr>
          <p:cNvPr id="15" name="Image 1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971800" y="5791200"/>
            <a:ext cx="3741558" cy="742967"/>
          </a:xfrm>
          <a:prstGeom prst="rect">
            <a:avLst/>
          </a:prstGeom>
          <a:noFill/>
          <a:ln/>
          <a:effectLst/>
        </p:spPr>
      </p:pic>
      <p:sp>
        <p:nvSpPr>
          <p:cNvPr id="16" name="Flèche droite 15"/>
          <p:cNvSpPr/>
          <p:nvPr/>
        </p:nvSpPr>
        <p:spPr>
          <a:xfrm>
            <a:off x="1752600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First-order </a:t>
            </a:r>
            <a:r>
              <a:rPr lang="en-US" sz="2800" dirty="0" smtClean="0"/>
              <a:t>kinetics </a:t>
            </a:r>
            <a:r>
              <a:rPr lang="fr-BE" sz="2800" dirty="0" smtClean="0"/>
              <a:t>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This </a:t>
            </a:r>
            <a:r>
              <a:rPr lang="en-US" sz="2400" dirty="0"/>
              <a:t>e</a:t>
            </a:r>
            <a:r>
              <a:rPr lang="en-US" sz="2400" dirty="0" smtClean="0"/>
              <a:t>q. cannot be analytically resolved → additional assumption of Randall et Wilkins → negligible retrapping →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276600" y="2895600"/>
            <a:ext cx="2584805" cy="326220"/>
          </a:xfrm>
          <a:prstGeom prst="rect">
            <a:avLst/>
          </a:prstGeom>
          <a:noFill/>
          <a:ln/>
          <a:effectLst/>
        </p:spPr>
      </p:pic>
      <p:pic>
        <p:nvPicPr>
          <p:cNvPr id="12" name="Image 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368066" y="3657600"/>
            <a:ext cx="4632771" cy="743026"/>
          </a:xfrm>
          <a:prstGeom prst="rect">
            <a:avLst/>
          </a:prstGeom>
          <a:noFill/>
          <a:ln/>
          <a:effectLst/>
        </p:spPr>
      </p:pic>
      <p:sp>
        <p:nvSpPr>
          <p:cNvPr id="11" name="Flèche droite 10"/>
          <p:cNvSpPr/>
          <p:nvPr/>
        </p:nvSpPr>
        <p:spPr>
          <a:xfrm>
            <a:off x="1066800" y="3810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2438400" y="4876800"/>
            <a:ext cx="287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If </a:t>
            </a:r>
            <a:r>
              <a:rPr lang="fr-BE" sz="2400" i="1" dirty="0" smtClean="0"/>
              <a:t>T = </a:t>
            </a:r>
            <a:r>
              <a:rPr lang="fr-BE" sz="2400" dirty="0" err="1" smtClean="0"/>
              <a:t>cste</a:t>
            </a:r>
            <a:r>
              <a:rPr lang="fr-BE" sz="2400" dirty="0" smtClean="0"/>
              <a:t> → </a:t>
            </a:r>
            <a:r>
              <a:rPr lang="fr-BE" sz="2400" i="1" dirty="0" smtClean="0"/>
              <a:t>p =</a:t>
            </a:r>
            <a:r>
              <a:rPr lang="fr-BE" sz="2400" dirty="0" smtClean="0"/>
              <a:t> </a:t>
            </a:r>
            <a:r>
              <a:rPr lang="fr-BE" sz="2400" dirty="0" err="1" smtClean="0"/>
              <a:t>cste</a:t>
            </a:r>
            <a:r>
              <a:rPr lang="fr-BE" sz="2400" dirty="0" smtClean="0"/>
              <a:t> </a:t>
            </a:r>
            <a:endParaRPr lang="fr-BE" sz="2400" dirty="0"/>
          </a:p>
        </p:txBody>
      </p:sp>
      <p:sp>
        <p:nvSpPr>
          <p:cNvPr id="15" name="Flèche droite 14"/>
          <p:cNvSpPr/>
          <p:nvPr/>
        </p:nvSpPr>
        <p:spPr>
          <a:xfrm>
            <a:off x="5486400" y="4876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Image 1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676400" y="5562600"/>
            <a:ext cx="2405477" cy="326075"/>
          </a:xfrm>
          <a:prstGeom prst="rect">
            <a:avLst/>
          </a:prstGeom>
          <a:noFill/>
          <a:ln/>
          <a:effectLst/>
        </p:spPr>
      </p:pic>
      <p:sp>
        <p:nvSpPr>
          <p:cNvPr id="21" name="ZoneTexte 20"/>
          <p:cNvSpPr txBox="1"/>
          <p:nvPr/>
        </p:nvSpPr>
        <p:spPr>
          <a:xfrm>
            <a:off x="4800600" y="5486400"/>
            <a:ext cx="2980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with</a:t>
            </a:r>
            <a:r>
              <a:rPr lang="fr-BE" sz="2400" dirty="0" smtClean="0"/>
              <a:t> I</a:t>
            </a:r>
            <a:r>
              <a:rPr lang="fr-BE" sz="2400" baseline="-25000" dirty="0" smtClean="0"/>
              <a:t>0</a:t>
            </a:r>
            <a:r>
              <a:rPr lang="fr-BE" sz="2400" dirty="0" smtClean="0"/>
              <a:t>: initial </a:t>
            </a:r>
            <a:r>
              <a:rPr lang="fr-BE" sz="2400" dirty="0" err="1" smtClean="0"/>
              <a:t>intensity</a:t>
            </a:r>
            <a:endParaRPr lang="fr-BE" sz="2400" dirty="0"/>
          </a:p>
        </p:txBody>
      </p:sp>
      <p:sp>
        <p:nvSpPr>
          <p:cNvPr id="13" name="Flèche droite 12"/>
          <p:cNvSpPr/>
          <p:nvPr/>
        </p:nvSpPr>
        <p:spPr>
          <a:xfrm>
            <a:off x="2209800" y="609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3429000" y="6096000"/>
            <a:ext cx="366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imple </a:t>
            </a:r>
            <a:r>
              <a:rPr lang="en-US" sz="2400" dirty="0"/>
              <a:t>exponential function</a:t>
            </a:r>
            <a:endParaRPr lang="fr-BE" sz="2400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First-order </a:t>
            </a:r>
            <a:r>
              <a:rPr lang="en-US" sz="2800" dirty="0" smtClean="0"/>
              <a:t>kinetics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133600" y="1524000"/>
            <a:ext cx="242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If </a:t>
            </a:r>
            <a:r>
              <a:rPr lang="fr-BE" sz="2400" i="1" dirty="0" smtClean="0"/>
              <a:t>T </a:t>
            </a:r>
            <a:r>
              <a:rPr lang="fr-BE" sz="2400" dirty="0" smtClean="0"/>
              <a:t>↗ → </a:t>
            </a:r>
            <a:r>
              <a:rPr lang="fr-BE" sz="2400" i="1" dirty="0" smtClean="0"/>
              <a:t>p </a:t>
            </a:r>
            <a:r>
              <a:rPr lang="fr-BE" sz="2400" i="1" dirty="0" smtClean="0">
                <a:latin typeface="Calibri"/>
              </a:rPr>
              <a:t>≠</a:t>
            </a:r>
            <a:r>
              <a:rPr lang="fr-BE" sz="2400" dirty="0" smtClean="0"/>
              <a:t> </a:t>
            </a:r>
            <a:r>
              <a:rPr lang="fr-BE" sz="2400" dirty="0" err="1" smtClean="0"/>
              <a:t>cste</a:t>
            </a:r>
            <a:r>
              <a:rPr lang="fr-BE" sz="2400" dirty="0" smtClean="0"/>
              <a:t> </a:t>
            </a:r>
            <a:endParaRPr lang="fr-BE" sz="2400" dirty="0"/>
          </a:p>
        </p:txBody>
      </p:sp>
      <p:pic>
        <p:nvPicPr>
          <p:cNvPr id="14" name="Image 1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394218" y="2438400"/>
            <a:ext cx="6385626" cy="1603980"/>
          </a:xfrm>
          <a:prstGeom prst="rect">
            <a:avLst/>
          </a:prstGeom>
          <a:noFill/>
          <a:ln/>
          <a:effectLst/>
        </p:spPr>
      </p:pic>
      <p:sp>
        <p:nvSpPr>
          <p:cNvPr id="8" name="Flèche droite 7"/>
          <p:cNvSpPr/>
          <p:nvPr/>
        </p:nvSpPr>
        <p:spPr>
          <a:xfrm>
            <a:off x="5334000" y="1524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2286000" y="4267200"/>
            <a:ext cx="481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  <a:r>
              <a:rPr lang="fr-BE" sz="2400" i="1" dirty="0" smtClean="0"/>
              <a:t>n</a:t>
            </a:r>
            <a:r>
              <a:rPr lang="fr-BE" sz="2400" i="1" baseline="-25000" dirty="0" smtClean="0"/>
              <a:t>0</a:t>
            </a:r>
            <a:r>
              <a:rPr lang="fr-BE" sz="2400" dirty="0" smtClean="0"/>
              <a:t>: </a:t>
            </a:r>
            <a:r>
              <a:rPr lang="fr-BE" sz="2400" dirty="0" err="1" smtClean="0"/>
              <a:t>number</a:t>
            </a:r>
            <a:r>
              <a:rPr lang="fr-BE" sz="2400" dirty="0" smtClean="0"/>
              <a:t> of e</a:t>
            </a:r>
            <a:r>
              <a:rPr lang="fr-BE" sz="2400" baseline="30000" dirty="0" smtClean="0"/>
              <a:t>-</a:t>
            </a:r>
            <a:r>
              <a:rPr lang="fr-BE" sz="2400" dirty="0" smtClean="0"/>
              <a:t> </a:t>
            </a:r>
            <a:r>
              <a:rPr lang="fr-BE" sz="2400" dirty="0" err="1" smtClean="0"/>
              <a:t>trapped</a:t>
            </a:r>
            <a:r>
              <a:rPr lang="fr-BE" sz="2400" dirty="0" smtClean="0"/>
              <a:t> at </a:t>
            </a:r>
            <a:r>
              <a:rPr lang="fr-BE" sz="2400" i="1" dirty="0" smtClean="0"/>
              <a:t>t = 0</a:t>
            </a:r>
            <a:endParaRPr lang="fr-BE" sz="2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3400" y="4876800"/>
            <a:ext cx="7833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     </a:t>
            </a:r>
            <a:r>
              <a:rPr lang="fr-BE" sz="2400" i="1" dirty="0" smtClean="0"/>
              <a:t>T</a:t>
            </a:r>
            <a:r>
              <a:rPr lang="fr-BE" sz="2400" dirty="0" smtClean="0"/>
              <a:t>↗ → </a:t>
            </a:r>
            <a:r>
              <a:rPr lang="fr-BE" sz="2400" dirty="0" err="1" smtClean="0"/>
              <a:t>detrapping</a:t>
            </a:r>
            <a:r>
              <a:rPr lang="fr-BE" sz="2400" dirty="0" smtClean="0"/>
              <a:t> of e</a:t>
            </a:r>
            <a:r>
              <a:rPr lang="fr-BE" sz="2400" baseline="30000" dirty="0" smtClean="0"/>
              <a:t>-</a:t>
            </a:r>
            <a:r>
              <a:rPr lang="fr-BE" sz="2400" dirty="0" smtClean="0"/>
              <a:t> and </a:t>
            </a:r>
            <a:r>
              <a:rPr lang="fr-BE" sz="2400" dirty="0" err="1" smtClean="0"/>
              <a:t>recombination</a:t>
            </a:r>
            <a:r>
              <a:rPr lang="fr-BE" sz="2400" dirty="0" smtClean="0"/>
              <a:t> → </a:t>
            </a:r>
            <a:r>
              <a:rPr lang="fr-BE" sz="2400" i="1" dirty="0" smtClean="0"/>
              <a:t>I(t)</a:t>
            </a:r>
            <a:r>
              <a:rPr lang="fr-BE" sz="2400" dirty="0" smtClean="0"/>
              <a:t> ↗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    </a:t>
            </a:r>
            <a:r>
              <a:rPr lang="fr-BE" sz="2400" i="1" dirty="0" smtClean="0"/>
              <a:t>T</a:t>
            </a:r>
            <a:r>
              <a:rPr lang="fr-BE" sz="2400" dirty="0" smtClean="0"/>
              <a:t>↗ → maximum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    </a:t>
            </a:r>
            <a:r>
              <a:rPr lang="fr-BE" sz="2400" i="1" dirty="0" smtClean="0"/>
              <a:t>T</a:t>
            </a:r>
            <a:r>
              <a:rPr lang="fr-BE" sz="2400" dirty="0" smtClean="0"/>
              <a:t>↗ → </a:t>
            </a:r>
            <a:r>
              <a:rPr lang="fr-BE" sz="2400" dirty="0" err="1" smtClean="0"/>
              <a:t>decrease</a:t>
            </a:r>
            <a:r>
              <a:rPr lang="fr-BE" sz="2400" dirty="0" smtClean="0"/>
              <a:t> of the </a:t>
            </a:r>
            <a:r>
              <a:rPr lang="fr-BE" sz="2400" dirty="0" err="1" smtClean="0"/>
              <a:t>number</a:t>
            </a:r>
            <a:r>
              <a:rPr lang="fr-BE" sz="2400" dirty="0" smtClean="0"/>
              <a:t> of charge carriers → </a:t>
            </a:r>
            <a:r>
              <a:rPr lang="fr-BE" sz="2400" i="1" dirty="0" smtClean="0"/>
              <a:t>I(t)</a:t>
            </a:r>
            <a:r>
              <a:rPr lang="fr-BE" sz="2400" dirty="0" smtClean="0"/>
              <a:t> ↘</a:t>
            </a:r>
            <a:endParaRPr lang="fr-BE" sz="2400" dirty="0"/>
          </a:p>
        </p:txBody>
      </p:sp>
      <p:sp>
        <p:nvSpPr>
          <p:cNvPr id="12" name="Flèche droite 11"/>
          <p:cNvSpPr/>
          <p:nvPr/>
        </p:nvSpPr>
        <p:spPr>
          <a:xfrm>
            <a:off x="990600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286000" y="6172200"/>
            <a:ext cx="48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Peak → first-</a:t>
            </a:r>
            <a:r>
              <a:rPr lang="fr-BE" sz="2400" dirty="0" err="1" smtClean="0"/>
              <a:t>order</a:t>
            </a:r>
            <a:r>
              <a:rPr lang="fr-BE" sz="2400" dirty="0" smtClean="0"/>
              <a:t> « </a:t>
            </a:r>
            <a:r>
              <a:rPr lang="fr-BE" sz="2400" dirty="0" err="1" smtClean="0"/>
              <a:t>glow</a:t>
            </a:r>
            <a:r>
              <a:rPr lang="fr-BE" sz="2400" dirty="0" smtClean="0"/>
              <a:t> </a:t>
            </a:r>
            <a:r>
              <a:rPr lang="fr-BE" sz="2400" dirty="0" err="1" smtClean="0"/>
              <a:t>peak</a:t>
            </a:r>
            <a:r>
              <a:rPr lang="fr-BE" sz="2400" dirty="0" smtClean="0"/>
              <a:t> » (GP)</a:t>
            </a:r>
            <a:endParaRPr lang="fr-BE" sz="240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Thermoluminescent </a:t>
            </a:r>
            <a:r>
              <a:rPr lang="fr-BE" sz="2800" dirty="0" err="1" smtClean="0"/>
              <a:t>dosimeters</a:t>
            </a:r>
            <a:r>
              <a:rPr lang="fr-BE" sz="2800" dirty="0" smtClean="0"/>
              <a:t> (TLD)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Following the radiation absorption → some materials (semiconductors or insulators, not metals) retain a part of the absorbed energy in metastable states</a:t>
            </a:r>
          </a:p>
          <a:p>
            <a:r>
              <a:rPr lang="en-US" sz="2400" dirty="0" smtClean="0"/>
              <a:t>When this </a:t>
            </a:r>
            <a:r>
              <a:rPr lang="en-US" sz="2400" i="1" dirty="0" smtClean="0"/>
              <a:t>E</a:t>
            </a:r>
            <a:r>
              <a:rPr lang="en-US" sz="2400" dirty="0" smtClean="0"/>
              <a:t> is liberated as UV radiation, visible or IR → phenomenon called luminescence</a:t>
            </a:r>
          </a:p>
          <a:p>
            <a:r>
              <a:rPr lang="en-US" sz="2400" dirty="0" smtClean="0"/>
              <a:t> The luminescence process can be accelerated due to an external stimulus (heat, light)  </a:t>
            </a:r>
          </a:p>
          <a:p>
            <a:r>
              <a:rPr lang="en-US" sz="2400" dirty="0" smtClean="0"/>
              <a:t>When external stimulus = heat → thermoluminescence</a:t>
            </a:r>
          </a:p>
          <a:p>
            <a:r>
              <a:rPr lang="en-US" sz="2400" dirty="0" smtClean="0"/>
              <a:t>When thermoluminescence is used for dosimetry → thermoluminescent dosimeter (TLD)</a:t>
            </a:r>
          </a:p>
          <a:p>
            <a:r>
              <a:rPr lang="en-US" sz="2400" dirty="0" smtClean="0"/>
              <a:t>References:</a:t>
            </a:r>
          </a:p>
          <a:p>
            <a:pPr lvl="1"/>
            <a:r>
              <a:rPr lang="en-US" sz="2000" dirty="0" smtClean="0"/>
              <a:t> A.J.J. </a:t>
            </a:r>
            <a:r>
              <a:rPr lang="en-US" sz="2000" dirty="0" err="1" smtClean="0"/>
              <a:t>Bos</a:t>
            </a:r>
            <a:r>
              <a:rPr lang="en-US" sz="2000" dirty="0" smtClean="0"/>
              <a:t>, </a:t>
            </a:r>
            <a:r>
              <a:rPr lang="en-US" sz="2000" i="1" dirty="0" smtClean="0"/>
              <a:t>High sensitivity thermoluminescence dosimetry, </a:t>
            </a:r>
            <a:r>
              <a:rPr lang="en-US" sz="2000" dirty="0" smtClean="0"/>
              <a:t>Nuclear Instruments and Methods in Physics Research Section B 184 (2001) 3-28</a:t>
            </a:r>
          </a:p>
          <a:p>
            <a:pPr lvl="1"/>
            <a:r>
              <a:rPr lang="en-US" sz="2000" dirty="0" smtClean="0"/>
              <a:t>A.J.J. </a:t>
            </a:r>
            <a:r>
              <a:rPr lang="en-US" sz="2000" dirty="0" err="1" smtClean="0"/>
              <a:t>Bos</a:t>
            </a:r>
            <a:r>
              <a:rPr lang="en-US" sz="2000" dirty="0" smtClean="0"/>
              <a:t>, </a:t>
            </a:r>
            <a:r>
              <a:rPr lang="en-US" sz="2000" i="1" dirty="0" smtClean="0"/>
              <a:t>Theory of thermoluminescence</a:t>
            </a:r>
            <a:r>
              <a:rPr lang="en-US" sz="2000" dirty="0" smtClean="0"/>
              <a:t>, Radiation Measurements 41 (2007) S45–S56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Luminescence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When ionizing radiation interacts with matter → a large number of molecules are excited or ionized</a:t>
            </a:r>
          </a:p>
          <a:p>
            <a:r>
              <a:rPr lang="en-US" sz="2400" dirty="0" smtClean="0"/>
              <a:t>When these molecules return to the ground state → possible creation of luminescence centers → possible emission of photons in the visible or near to the visible energy range → luminescence</a:t>
            </a:r>
          </a:p>
          <a:p>
            <a:r>
              <a:rPr lang="en-US" sz="2400" dirty="0" smtClean="0"/>
              <a:t>3 types of luminescence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Fluorescence: light emission occurs “immediately” after absorption (more precisely: &lt; 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 s, i.e. time for atomic transition)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Phosphorescence: light emission is delayed because excited state is metastable (time between absorption and emission can be from </a:t>
            </a:r>
            <a:r>
              <a:rPr lang="en-US" sz="2000" dirty="0" smtClean="0">
                <a:latin typeface="cmmi10"/>
              </a:rPr>
              <a:t>¹</a:t>
            </a:r>
            <a:r>
              <a:rPr lang="en-US" sz="2000" dirty="0" smtClean="0"/>
              <a:t>s to days, months)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Delayed fluorescence: a center of phosphorescence can be transformed into a fluorescence center following an external excitation → « normal » fluorescence but after a much longer time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 fluorescence ↔ phosphorescence: Benzene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Benzene (C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) → π-electrons → spin = 0 (singlet: 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or spin =  1 (triplet: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Energy absorption </a:t>
            </a:r>
            <a:r>
              <a:rPr lang="en-US" sz="2400" dirty="0"/>
              <a:t>→ </a:t>
            </a:r>
            <a:r>
              <a:rPr lang="en-US" sz="2400" dirty="0" err="1"/>
              <a:t>radiationless</a:t>
            </a:r>
            <a:r>
              <a:rPr lang="en-US" sz="2400" dirty="0"/>
              <a:t> </a:t>
            </a:r>
            <a:r>
              <a:rPr lang="en-US" sz="2400" dirty="0" smtClean="0"/>
              <a:t>decay from high energy levels </a:t>
            </a:r>
            <a:r>
              <a:rPr lang="en-US" sz="2400" dirty="0"/>
              <a:t>to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state </a:t>
            </a:r>
          </a:p>
          <a:p>
            <a:r>
              <a:rPr lang="en-US" sz="2400" dirty="0" smtClean="0"/>
              <a:t>Transitions between S</a:t>
            </a:r>
            <a:r>
              <a:rPr lang="en-US" sz="2400" baseline="-25000" dirty="0" smtClean="0"/>
              <a:t>10  </a:t>
            </a:r>
            <a:r>
              <a:rPr lang="en-US" sz="2400" dirty="0" smtClean="0"/>
              <a:t>and S</a:t>
            </a:r>
            <a:r>
              <a:rPr lang="en-US" sz="2400" baseline="-25000" dirty="0" smtClean="0"/>
              <a:t>0i</a:t>
            </a:r>
            <a:r>
              <a:rPr lang="en-US" sz="2400" dirty="0" smtClean="0"/>
              <a:t> with light emission (fluorescence)</a:t>
            </a:r>
          </a:p>
          <a:p>
            <a:r>
              <a:rPr lang="en-US" sz="2400" dirty="0" smtClean="0"/>
              <a:t>Transition between S</a:t>
            </a:r>
            <a:r>
              <a:rPr lang="en-US" sz="2400" baseline="-25000" dirty="0" smtClean="0"/>
              <a:t>10  </a:t>
            </a:r>
            <a:r>
              <a:rPr lang="en-US" sz="2400" dirty="0" smtClean="0"/>
              <a:t>and T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→ slow transition to 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(phosphorescence) or excitation </a:t>
            </a:r>
            <a:r>
              <a:rPr lang="en-US" sz="2400" dirty="0"/>
              <a:t>to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10 </a:t>
            </a:r>
            <a:r>
              <a:rPr lang="en-US" sz="2400" dirty="0" smtClean="0"/>
              <a:t>due to outside</a:t>
            </a:r>
          </a:p>
        </p:txBody>
      </p:sp>
      <p:pic>
        <p:nvPicPr>
          <p:cNvPr id="6" name="Picture 2" descr="Fichier:Benz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590800"/>
            <a:ext cx="1096440" cy="1295400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3733800" y="3048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upload.wikimedia.org/wikipedia/commons/5/5c/Benzene-orbitals2_f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438400"/>
            <a:ext cx="3114675" cy="1733550"/>
          </a:xfrm>
          <a:prstGeom prst="rect">
            <a:avLst/>
          </a:prstGeom>
          <a:noFill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96275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Energy</a:t>
            </a:r>
            <a:r>
              <a:rPr lang="fr-BE" sz="2800" dirty="0" smtClean="0"/>
              <a:t> </a:t>
            </a:r>
            <a:r>
              <a:rPr lang="fr-BE" sz="2800" dirty="0" err="1" smtClean="0"/>
              <a:t>levels</a:t>
            </a:r>
            <a:r>
              <a:rPr lang="fr-BE" sz="2800" dirty="0" smtClean="0"/>
              <a:t> of </a:t>
            </a:r>
            <a:r>
              <a:rPr lang="fr-BE" sz="2800" dirty="0" err="1" smtClean="0"/>
              <a:t>benzene</a:t>
            </a:r>
            <a:endParaRPr lang="fr-BE" sz="2800" dirty="0"/>
          </a:p>
        </p:txBody>
      </p:sp>
      <p:pic>
        <p:nvPicPr>
          <p:cNvPr id="7" name="Image 6" descr="numérisation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85672" y="1338528"/>
            <a:ext cx="5420256" cy="48768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5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Model: 1 </a:t>
            </a:r>
            <a:r>
              <a:rPr lang="fr-BE" sz="2800" dirty="0" err="1" smtClean="0"/>
              <a:t>trap</a:t>
            </a:r>
            <a:r>
              <a:rPr lang="fr-BE" sz="2800" dirty="0" smtClean="0"/>
              <a:t> – 1 </a:t>
            </a:r>
            <a:r>
              <a:rPr lang="fr-BE" sz="2800" dirty="0" err="1" smtClean="0"/>
              <a:t>recombination</a:t>
            </a:r>
            <a:r>
              <a:rPr lang="fr-BE" sz="2800" dirty="0" smtClean="0"/>
              <a:t> centre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Energy band model</a:t>
            </a:r>
          </a:p>
          <a:p>
            <a:endParaRPr lang="en-US" sz="2400" dirty="0" smtClean="0"/>
          </a:p>
          <a:p>
            <a:r>
              <a:rPr lang="en-US" sz="2400" dirty="0" smtClean="0"/>
              <a:t>Intensity of light</a:t>
            </a:r>
          </a:p>
          <a:p>
            <a:endParaRPr lang="en-US" sz="2400" dirty="0" smtClean="0"/>
          </a:p>
          <a:p>
            <a:r>
              <a:rPr lang="en-US" sz="2400" dirty="0" smtClean="0"/>
              <a:t>First-order kinetics</a:t>
            </a:r>
          </a:p>
          <a:p>
            <a:endParaRPr lang="en-US" sz="2400" dirty="0" smtClean="0"/>
          </a:p>
          <a:p>
            <a:r>
              <a:rPr lang="en-US" sz="2400" dirty="0" smtClean="0"/>
              <a:t>Second-order kinetics</a:t>
            </a:r>
          </a:p>
          <a:p>
            <a:endParaRPr lang="en-US" sz="2400" dirty="0" smtClean="0"/>
          </a:p>
          <a:p>
            <a:r>
              <a:rPr lang="en-US" sz="2400" dirty="0"/>
              <a:t>General-order kinetics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Luminescence efficiency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07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Energy band </a:t>
            </a:r>
            <a:r>
              <a:rPr lang="en-US" sz="2800" dirty="0" smtClean="0"/>
              <a:t>model </a:t>
            </a:r>
            <a:r>
              <a:rPr lang="fr-BE" sz="2800" dirty="0" smtClean="0"/>
              <a:t>(1)</a:t>
            </a:r>
            <a:endParaRPr lang="fr-BE" sz="28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219200"/>
            <a:ext cx="4562999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09600" y="5181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: energy band gap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f</a:t>
            </a:r>
            <a:r>
              <a:rPr lang="en-US" sz="2400" dirty="0" smtClean="0"/>
              <a:t> : Fermi level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dirty="0" smtClean="0"/>
              <a:t>: </a:t>
            </a:r>
            <a:r>
              <a:rPr lang="en-US" sz="2400" dirty="0"/>
              <a:t>e</a:t>
            </a:r>
            <a:r>
              <a:rPr lang="en-US" sz="2400" dirty="0" smtClean="0"/>
              <a:t>lectron trap (with </a:t>
            </a:r>
            <a:r>
              <a:rPr lang="en-US" sz="2400" i="1" dirty="0" smtClean="0"/>
              <a:t>E</a:t>
            </a:r>
            <a:r>
              <a:rPr lang="en-US" sz="2400" dirty="0" smtClean="0"/>
              <a:t>, </a:t>
            </a:r>
            <a:r>
              <a:rPr lang="en-US" sz="2400" i="1" dirty="0" smtClean="0"/>
              <a:t>E</a:t>
            </a:r>
            <a:r>
              <a:rPr lang="en-US" sz="2400" dirty="0" smtClean="0"/>
              <a:t> of the trap </a:t>
            </a:r>
            <a:r>
              <a:rPr lang="en-US" sz="2400" dirty="0"/>
              <a:t>or </a:t>
            </a:r>
            <a:r>
              <a:rPr lang="en-US" sz="2400" dirty="0" smtClean="0"/>
              <a:t>activation </a:t>
            </a:r>
            <a:r>
              <a:rPr lang="en-US" sz="2400" i="1" dirty="0" smtClean="0"/>
              <a:t>E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smtClean="0"/>
              <a:t>R</a:t>
            </a:r>
            <a:r>
              <a:rPr lang="en-US" sz="2400" dirty="0"/>
              <a:t>: </a:t>
            </a:r>
            <a:r>
              <a:rPr lang="en-US" sz="2400" dirty="0" smtClean="0"/>
              <a:t>recombination centre</a:t>
            </a:r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Energy band </a:t>
            </a:r>
            <a:r>
              <a:rPr lang="en-US" sz="2800" dirty="0" smtClean="0"/>
              <a:t>model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Semiconductors or insulators → band structure</a:t>
            </a:r>
          </a:p>
          <a:p>
            <a:endParaRPr lang="en-US" sz="2400" dirty="0" smtClean="0"/>
          </a:p>
          <a:p>
            <a:r>
              <a:rPr lang="en-US" sz="2400" dirty="0" smtClean="0"/>
              <a:t>Structural defaults or impurities (→ complete characterization is impossible → never 2 identical TLD) → levels inside the forbidden band gap → </a:t>
            </a:r>
            <a:r>
              <a:rPr lang="en-US" sz="2400" u="sng" dirty="0" smtClean="0"/>
              <a:t>simple model</a:t>
            </a:r>
            <a:r>
              <a:rPr lang="en-US" sz="2400" dirty="0" smtClean="0"/>
              <a:t> → 2 levels: 1 below the conduction band  (T) and another above the valence band (R)</a:t>
            </a:r>
          </a:p>
          <a:p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&gt;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→ empty at equilibrium and before irradiation</a:t>
            </a:r>
          </a:p>
          <a:p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i="1" dirty="0" smtClean="0"/>
              <a:t>h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dirty="0" smtClean="0"/>
              <a:t> </a:t>
            </a:r>
            <a:r>
              <a:rPr lang="en-US" sz="2400" i="1" dirty="0" smtClean="0"/>
              <a:t>&gt;</a:t>
            </a:r>
            <a:r>
              <a:rPr lang="en-US" sz="2400" dirty="0" smtClean="0"/>
              <a:t>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is absorbed → </a:t>
            </a:r>
            <a:r>
              <a:rPr lang="en-US" sz="2400" dirty="0"/>
              <a:t>ionization </a:t>
            </a:r>
            <a:r>
              <a:rPr lang="en-US" sz="2400" dirty="0" smtClean="0"/>
              <a:t>of valence band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→ after </a:t>
            </a:r>
            <a:r>
              <a:rPr lang="en-US" sz="2400" dirty="0" err="1" smtClean="0"/>
              <a:t>thermalization</a:t>
            </a:r>
            <a:r>
              <a:rPr lang="en-US" sz="2400" dirty="0" smtClean="0"/>
              <a:t> → free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</a:t>
            </a:r>
            <a:r>
              <a:rPr lang="en-US" sz="2400" dirty="0"/>
              <a:t>the conduction </a:t>
            </a:r>
            <a:r>
              <a:rPr lang="en-US" sz="2400" dirty="0" smtClean="0"/>
              <a:t>band and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in the valence band (a transition)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Energy band </a:t>
            </a:r>
            <a:r>
              <a:rPr lang="en-US" sz="2800" dirty="0" smtClean="0"/>
              <a:t>model </a:t>
            </a:r>
            <a:r>
              <a:rPr lang="fr-BE" sz="2800" dirty="0" smtClean="0"/>
              <a:t>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2 possibilities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Direct recombination → excitation of a luminescence centre (corresponding to a recombination centre)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Trapping of an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at T and of a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at R (b transition)  </a:t>
            </a:r>
          </a:p>
          <a:p>
            <a:pPr marL="914400" lvl="1" indent="-457200">
              <a:buNone/>
            </a:pPr>
            <a:endParaRPr lang="en-US" sz="2400" dirty="0" smtClean="0"/>
          </a:p>
          <a:p>
            <a:r>
              <a:rPr lang="en-US" sz="2400" dirty="0" smtClean="0"/>
              <a:t>The probability </a:t>
            </a:r>
            <a:r>
              <a:rPr lang="en-US" sz="2400" i="1" dirty="0" smtClean="0"/>
              <a:t>p</a:t>
            </a:r>
            <a:r>
              <a:rPr lang="en-US" sz="2400" dirty="0" smtClean="0"/>
              <a:t> of liberation per time unit (c transition) of the trapping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is given by the equation of </a:t>
            </a:r>
            <a:r>
              <a:rPr lang="en-US" sz="2400" dirty="0" err="1" smtClean="0"/>
              <a:t>d’Arrhenius</a:t>
            </a:r>
            <a:r>
              <a:rPr lang="en-US" sz="24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smtClean="0"/>
              <a:t>	with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, the frequency factor or </a:t>
            </a:r>
            <a:r>
              <a:rPr lang="en-US" sz="2400" dirty="0"/>
              <a:t>attempt-to-escape factor</a:t>
            </a:r>
            <a:r>
              <a:rPr lang="en-US" sz="2400" dirty="0" smtClean="0"/>
              <a:t> (constant in the simple models simples and ≈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- 10</a:t>
            </a:r>
            <a:r>
              <a:rPr lang="en-US" sz="2400" baseline="30000" dirty="0" smtClean="0"/>
              <a:t>14  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, i.e. the </a:t>
            </a:r>
            <a:r>
              <a:rPr lang="en-US" sz="2400" dirty="0"/>
              <a:t>lattice vibration frequency</a:t>
            </a:r>
            <a:r>
              <a:rPr lang="en-US" sz="2400" dirty="0" smtClean="0"/>
              <a:t>), </a:t>
            </a:r>
            <a:r>
              <a:rPr lang="en-US" sz="2400" i="1" dirty="0" smtClean="0"/>
              <a:t>k =</a:t>
            </a:r>
            <a:r>
              <a:rPr lang="en-US" sz="2400" dirty="0" smtClean="0"/>
              <a:t> 8.617 10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eVK</a:t>
            </a:r>
            <a:r>
              <a:rPr lang="en-US" sz="2400" baseline="30000" dirty="0" smtClean="0"/>
              <a:t>-1</a:t>
            </a:r>
            <a:r>
              <a:rPr lang="en-US" sz="2400" dirty="0"/>
              <a:t>, </a:t>
            </a:r>
            <a:r>
              <a:rPr lang="en-US" sz="2400" dirty="0" smtClean="0"/>
              <a:t>Boltzmann’s constant and </a:t>
            </a:r>
            <a:r>
              <a:rPr lang="en-US" sz="2400" i="1" dirty="0" smtClean="0"/>
              <a:t>T</a:t>
            </a:r>
            <a:r>
              <a:rPr lang="en-US" sz="2400" dirty="0" smtClean="0"/>
              <a:t>, the temperature (</a:t>
            </a:r>
            <a:r>
              <a:rPr lang="en-US" sz="2400" dirty="0"/>
              <a:t>i</a:t>
            </a:r>
            <a:r>
              <a:rPr lang="en-US" sz="2400" dirty="0" smtClean="0"/>
              <a:t>n K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</p:txBody>
      </p:sp>
      <p:pic>
        <p:nvPicPr>
          <p:cNvPr id="4" name="Image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498" y="4191000"/>
            <a:ext cx="2346949" cy="7431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p=s\exp{\left(- \frac{E}{kT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5515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-\frac{dn}{dt}=ns\exp{\left(-\frac{E}{kT}\right)}=np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6"/>
  <p:tag name="PICTUREFILESIZE" val="1085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I_0\exp{(-tp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1"/>
  <p:tag name="PICTUREFILESIZE" val="2484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-\frac{dn}{dt}&amp;=&amp;n_0s\exp{\left(\frac{-E}{kT(t)}\right)}\\&#10;&amp;&amp;\times\exp{\left[-s\int_0^t\exp{\left(\frac{-E}{kT(t')}\right)}dt'\right]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5"/>
  <p:tag name="PICTUREFILESIZE" val="32266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-\frac{dm}{dt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3313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-\frac{dm}{dt}=n_cmA_m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1"/>
  <p:tag name="PICTUREFILESIZE" val="6191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-\frac{dn}{dt}=np-n_c(N-n)A_n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5"/>
  <p:tag name="PICTUREFILESIZE" val="7057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dn_c}{dt}=np-n_c(N-n)A_n-n_cmA_m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7"/>
  <p:tag name="PICTUREFILESIZE" val="9626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left| \frac{dn_c}{dt}\right|\ll \left| \frac{dn}{dt}\right| {\mbox{~~et~~}}\left| \frac{dn_c}{dt}\right|\ll \left| \frac{dm}{dt}\right|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5"/>
  <p:tag name="PICTUREFILESIZE" val="10102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n_c=\frac{np}{(N-n)A_n+mA_m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9"/>
  <p:tag name="PICTUREFILESIZE" val="6380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\frac{mA_mns\exp{(-E/kT)}}{(N-n)A_n+mA_m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6"/>
  <p:tag name="PICTUREFILESIZE" val="8767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mA_m\gg (N-n)A_n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6679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</TotalTime>
  <Words>928</Words>
  <Application>Microsoft Office PowerPoint</Application>
  <PresentationFormat>Affichage à l'écran (4:3)</PresentationFormat>
  <Paragraphs>131</Paragraphs>
  <Slides>15</Slides>
  <Notes>15</Notes>
  <HiddenSlides>0</HiddenSlides>
  <MMClips>14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cmsy10</vt:lpstr>
      <vt:lpstr>Times</vt:lpstr>
      <vt:lpstr>Calibri</vt:lpstr>
      <vt:lpstr>cmmi10</vt:lpstr>
      <vt:lpstr>Thème Office</vt:lpstr>
      <vt:lpstr> Chapter IX:  Thermoluminescent dosimeters   </vt:lpstr>
      <vt:lpstr>Thermoluminescent dosimeters (TLD)</vt:lpstr>
      <vt:lpstr>Luminescence</vt:lpstr>
      <vt:lpstr>Example fluorescence ↔ phosphorescence: Benzene</vt:lpstr>
      <vt:lpstr>Energy levels of benzene</vt:lpstr>
      <vt:lpstr>Model: 1 trap – 1 recombination centre</vt:lpstr>
      <vt:lpstr>Energy band model (1)</vt:lpstr>
      <vt:lpstr>Energy band model (2)</vt:lpstr>
      <vt:lpstr>Energy band model (3)</vt:lpstr>
      <vt:lpstr>Energy band model (4)</vt:lpstr>
      <vt:lpstr>Intensity of light (1)</vt:lpstr>
      <vt:lpstr>Intensity of light (2)</vt:lpstr>
      <vt:lpstr>Intensity of light (3)</vt:lpstr>
      <vt:lpstr>First-order kinetics (1)</vt:lpstr>
      <vt:lpstr>First-order kinetics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VIII:  Film photographique</dc:title>
  <dc:creator>Utilisateur Windows</dc:creator>
  <cp:lastModifiedBy>ULB</cp:lastModifiedBy>
  <cp:revision>586</cp:revision>
  <dcterms:created xsi:type="dcterms:W3CDTF">2012-10-01T12:06:49Z</dcterms:created>
  <dcterms:modified xsi:type="dcterms:W3CDTF">2020-10-26T10:03:51Z</dcterms:modified>
</cp:coreProperties>
</file>