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80" r:id="rId4"/>
    <p:sldId id="281" r:id="rId5"/>
    <p:sldId id="261" r:id="rId6"/>
    <p:sldId id="282" r:id="rId7"/>
    <p:sldId id="262" r:id="rId8"/>
    <p:sldId id="263" r:id="rId9"/>
    <p:sldId id="264" r:id="rId10"/>
    <p:sldId id="265" r:id="rId11"/>
    <p:sldId id="283" r:id="rId12"/>
    <p:sldId id="284" r:id="rId13"/>
  </p:sldIdLst>
  <p:sldSz cx="9144000" cy="6858000" type="screen4x3"/>
  <p:notesSz cx="6794500" cy="9931400"/>
  <p:embeddedFontLst>
    <p:embeddedFont>
      <p:font typeface="Times" panose="020206030504050203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mmi10" panose="020B0500000000000000" pitchFamily="34" charset="0"/>
      <p:regular r:id="rId23"/>
    </p:embeddedFont>
    <p:embeddedFont>
      <p:font typeface="cmsy10" panose="020B0500000000000000" pitchFamily="34" charset="0"/>
      <p:regular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921B-ADF4-4AF9-B6E8-64A17E53917A}" type="datetimeFigureOut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2B78-B6CB-4CFE-BBE1-F49592BFF4D9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695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D4EB1-041D-4A2C-A632-CEB0E6FE2AB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8567-2EC3-4305-B93D-3584F785B69E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8680-6740-4496-A294-E5A2C7EB5DE9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7737-47BD-4BD5-8059-17BAD40AB01E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F4AB-9246-4020-A85B-A1A785CD8744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CA85-3EBC-4EC9-A14F-EA09F13FBCFF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F43D-49EB-4280-B397-63980DF1E2D3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067A-EA27-4E02-AF4D-D485BBE05FCF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8722-427F-BF2D-748F42F22824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041C-C1B0-490D-B029-EC0A11151347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734-A143-4FCB-9F36-7562A9CFAE4E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78E4-92E3-48B3-A00C-52433E9CBC90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7119-6040-4424-B04E-918F678D43E6}" type="datetime1">
              <a:rPr lang="fr-FR" smtClean="0"/>
              <a:pPr/>
              <a:t>22/10/2020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1.png"/><Relationship Id="rId2" Type="http://schemas.microsoft.com/office/2007/relationships/media" Target="../media/media7.wav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8.wav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av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9.wav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3200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BE" sz="4900" dirty="0" err="1" smtClean="0"/>
              <a:t>Chapter</a:t>
            </a:r>
            <a:r>
              <a:rPr lang="fr-BE" sz="4900" dirty="0" smtClean="0"/>
              <a:t> </a:t>
            </a:r>
            <a:r>
              <a:rPr lang="fr-BE" sz="4900" dirty="0" smtClean="0">
                <a:latin typeface="Times" pitchFamily="18" charset="0"/>
              </a:rPr>
              <a:t>VIII</a:t>
            </a:r>
            <a:r>
              <a:rPr lang="fr-BE" sz="4900" dirty="0" smtClean="0"/>
              <a:t>: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4900" dirty="0" err="1" smtClean="0"/>
              <a:t>Photographic</a:t>
            </a:r>
            <a:r>
              <a:rPr lang="fr-BE" sz="4900" dirty="0" smtClean="0"/>
              <a:t> films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Examples</a:t>
            </a:r>
            <a:r>
              <a:rPr lang="fr-BE" sz="2800" dirty="0" smtClean="0"/>
              <a:t> of relations </a:t>
            </a:r>
            <a:r>
              <a:rPr lang="fr-BE" sz="2800" dirty="0" err="1" smtClean="0"/>
              <a:t>between</a:t>
            </a:r>
            <a:r>
              <a:rPr lang="fr-BE" sz="2800" dirty="0" smtClean="0"/>
              <a:t> exposition and </a:t>
            </a:r>
            <a:r>
              <a:rPr lang="fr-BE" sz="2800" dirty="0" err="1" smtClean="0"/>
              <a:t>optical</a:t>
            </a:r>
            <a:r>
              <a:rPr lang="fr-BE" sz="2800" dirty="0" smtClean="0"/>
              <a:t> </a:t>
            </a:r>
            <a:r>
              <a:rPr lang="fr-BE" sz="2800" dirty="0" err="1" smtClean="0"/>
              <a:t>density</a:t>
            </a:r>
            <a:endParaRPr lang="fr-BE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743200"/>
            <a:ext cx="6582078" cy="389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By comparison to a film irradiated with an unknown amount of radiation and a film irradiated with a known quantity → determination of the dose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86200" y="6172200"/>
            <a:ext cx="20886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 smtClean="0"/>
              <a:t>Dose (</a:t>
            </a:r>
            <a:r>
              <a:rPr lang="fr-BE" dirty="0" err="1" smtClean="0"/>
              <a:t>arbitrary</a:t>
            </a:r>
            <a:r>
              <a:rPr lang="fr-BE" dirty="0" smtClean="0"/>
              <a:t> unit)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723538" y="4298513"/>
            <a:ext cx="16654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 smtClean="0"/>
              <a:t>Relative </a:t>
            </a:r>
            <a:r>
              <a:rPr lang="fr-BE" dirty="0" err="1" smtClean="0"/>
              <a:t>density</a:t>
            </a:r>
            <a:endParaRPr lang="fr-BE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Characteristics</a:t>
            </a:r>
            <a:r>
              <a:rPr lang="fr-BE" sz="2800" dirty="0" smtClean="0"/>
              <a:t> of a OD-Dose </a:t>
            </a:r>
            <a:r>
              <a:rPr lang="fr-BE" sz="2800" dirty="0" err="1" smtClean="0"/>
              <a:t>curve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Ideally → the relation between OD and dose has to be linear</a:t>
            </a:r>
          </a:p>
          <a:p>
            <a:endParaRPr lang="en-US" sz="2400" dirty="0" smtClean="0"/>
          </a:p>
          <a:p>
            <a:r>
              <a:rPr lang="en-US" sz="2400" dirty="0" smtClean="0"/>
              <a:t>Practically → it can be linear, linear for a given range of dose or non-linear (depending on the film)</a:t>
            </a:r>
          </a:p>
          <a:p>
            <a:endParaRPr lang="en-US" sz="2400" dirty="0" smtClean="0"/>
          </a:p>
          <a:p>
            <a:r>
              <a:rPr lang="en-US" sz="2400" dirty="0" smtClean="0"/>
              <a:t>For each type of film the OD-Dose curve has to be determined before the use of the film</a:t>
            </a:r>
          </a:p>
          <a:p>
            <a:endParaRPr lang="en-US" sz="2400" dirty="0" smtClean="0"/>
          </a:p>
          <a:p>
            <a:r>
              <a:rPr lang="en-US" sz="2400" dirty="0" smtClean="0"/>
              <a:t>The OD-Dose curve is called the </a:t>
            </a:r>
            <a:r>
              <a:rPr lang="en-US" sz="2400" dirty="0" err="1" smtClean="0"/>
              <a:t>sensitometric</a:t>
            </a:r>
            <a:r>
              <a:rPr lang="en-US" sz="2400" dirty="0" smtClean="0"/>
              <a:t> curve, the characteristic curve or the H&amp;D curve (Hurter and </a:t>
            </a:r>
            <a:r>
              <a:rPr lang="en-US" sz="2400" dirty="0" err="1" smtClean="0"/>
              <a:t>Driffield</a:t>
            </a:r>
            <a:r>
              <a:rPr lang="en-US" sz="2400" dirty="0" smtClean="0"/>
              <a:t>, pioneers of </a:t>
            </a:r>
            <a:r>
              <a:rPr lang="en-US" sz="2400" dirty="0" err="1" smtClean="0"/>
              <a:t>sensitometry</a:t>
            </a:r>
            <a:r>
              <a:rPr lang="en-US" sz="2400" dirty="0" smtClean="0"/>
              <a:t>)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Parameters</a:t>
            </a:r>
            <a:r>
              <a:rPr lang="fr-BE" sz="2800" dirty="0" smtClean="0"/>
              <a:t> of H&amp;D </a:t>
            </a:r>
            <a:r>
              <a:rPr lang="fr-BE" sz="2800" dirty="0" err="1" smtClean="0"/>
              <a:t>curve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Gamma: slope of the linear part</a:t>
            </a:r>
          </a:p>
          <a:p>
            <a:endParaRPr lang="en-US" sz="2400" dirty="0" smtClean="0"/>
          </a:p>
          <a:p>
            <a:r>
              <a:rPr lang="en-US" sz="2400" dirty="0" smtClean="0"/>
              <a:t>Latitude: range of doses for which the H&amp;D curve is linear</a:t>
            </a:r>
          </a:p>
          <a:p>
            <a:endParaRPr lang="en-US" sz="2400" dirty="0" smtClean="0"/>
          </a:p>
          <a:p>
            <a:r>
              <a:rPr lang="en-US" sz="2400" dirty="0"/>
              <a:t>F</a:t>
            </a:r>
            <a:r>
              <a:rPr lang="en-US" sz="2400" dirty="0" smtClean="0"/>
              <a:t>og: OD of a non-exposed film</a:t>
            </a:r>
          </a:p>
          <a:p>
            <a:endParaRPr lang="en-US" sz="2400" dirty="0" smtClean="0"/>
          </a:p>
          <a:p>
            <a:r>
              <a:rPr lang="en-US" sz="2400" dirty="0" smtClean="0"/>
              <a:t>Speed: exposition necessary to produce OD = Fog +1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Photographic</a:t>
            </a:r>
            <a:r>
              <a:rPr lang="fr-BE" sz="2800" dirty="0" smtClean="0"/>
              <a:t> films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(integrating) dosimeters to be developed → based on photographic techniques → dosifilms</a:t>
            </a:r>
          </a:p>
          <a:p>
            <a:endParaRPr lang="en-US" sz="2400" dirty="0" smtClean="0"/>
          </a:p>
          <a:p>
            <a:r>
              <a:rPr lang="en-US" sz="2400" dirty="0" smtClean="0"/>
              <a:t>Dosifilms were more and more replaced by dosimeters using performing technologies → gradual stopping of production</a:t>
            </a:r>
          </a:p>
          <a:p>
            <a:endParaRPr lang="en-US" sz="2400" dirty="0" smtClean="0"/>
          </a:p>
          <a:p>
            <a:r>
              <a:rPr lang="en-US" sz="2400" dirty="0" smtClean="0"/>
              <a:t>Always used in a few number of countries (not Belgium) → Africa</a:t>
            </a:r>
          </a:p>
          <a:p>
            <a:endParaRPr lang="en-US" sz="2400" dirty="0" smtClean="0"/>
          </a:p>
          <a:p>
            <a:r>
              <a:rPr lang="en-US" sz="2400" dirty="0" smtClean="0"/>
              <a:t>In the following → only films for dosimetry (not </a:t>
            </a:r>
            <a:r>
              <a:rPr lang="en-US" sz="2400" dirty="0" err="1" smtClean="0"/>
              <a:t>radiodiagnostic</a:t>
            </a:r>
            <a:r>
              <a:rPr lang="en-US" sz="2400" dirty="0" smtClean="0"/>
              <a:t>)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Properties</a:t>
            </a:r>
            <a:r>
              <a:rPr lang="fr-BE" sz="2800" dirty="0"/>
              <a:t> </a:t>
            </a:r>
            <a:r>
              <a:rPr lang="fr-BE" sz="2800" dirty="0" smtClean="0"/>
              <a:t>of </a:t>
            </a:r>
            <a:r>
              <a:rPr lang="fr-BE" sz="2800" dirty="0" err="1" smtClean="0"/>
              <a:t>photographic</a:t>
            </a:r>
            <a:r>
              <a:rPr lang="fr-BE" sz="2800" dirty="0" smtClean="0"/>
              <a:t> </a:t>
            </a:r>
            <a:r>
              <a:rPr lang="fr-BE" sz="2800" dirty="0"/>
              <a:t>films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Photographic films are relative dosimeters (requiring a calibration) → comparison with calibrated films allows to obtain a dose</a:t>
            </a:r>
          </a:p>
          <a:p>
            <a:endParaRPr lang="en-US" sz="2400" dirty="0" smtClean="0"/>
          </a:p>
          <a:p>
            <a:r>
              <a:rPr lang="en-US" sz="2400" dirty="0"/>
              <a:t>F</a:t>
            </a:r>
            <a:r>
              <a:rPr lang="en-US" sz="2400" dirty="0" smtClean="0"/>
              <a:t>ilms allows to measure doses due to X-rays, </a:t>
            </a:r>
            <a:r>
              <a:rPr lang="en-US" sz="2400" dirty="0">
                <a:latin typeface="cmmi10"/>
              </a:rPr>
              <a:t>°</a:t>
            </a:r>
            <a:r>
              <a:rPr lang="en-US" sz="2400" dirty="0" smtClean="0"/>
              <a:t>-rays, neutrons and e</a:t>
            </a:r>
            <a:r>
              <a:rPr lang="en-US" sz="2400" baseline="30000" dirty="0" smtClean="0"/>
              <a:t>-</a:t>
            </a:r>
          </a:p>
          <a:p>
            <a:endParaRPr lang="en-US" sz="2400" dirty="0" smtClean="0"/>
          </a:p>
          <a:p>
            <a:r>
              <a:rPr lang="en-US" sz="2400" dirty="0" smtClean="0"/>
              <a:t>Depending on their composition, they allow measurements in the 50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Gy to 10 </a:t>
            </a:r>
            <a:r>
              <a:rPr lang="en-US" sz="2400" dirty="0" err="1" smtClean="0"/>
              <a:t>Gy</a:t>
            </a:r>
            <a:r>
              <a:rPr lang="en-US" sz="2400" dirty="0" smtClean="0"/>
              <a:t> range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Applications </a:t>
            </a:r>
            <a:r>
              <a:rPr lang="fr-BE" sz="2800" dirty="0"/>
              <a:t>of </a:t>
            </a:r>
            <a:r>
              <a:rPr lang="fr-BE" sz="2800" dirty="0" err="1"/>
              <a:t>photographic</a:t>
            </a:r>
            <a:r>
              <a:rPr lang="fr-BE" sz="2800" dirty="0"/>
              <a:t> </a:t>
            </a:r>
            <a:r>
              <a:rPr lang="fr-BE" sz="2800" dirty="0" smtClean="0"/>
              <a:t>films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ualitative and quantitative dosimetry </a:t>
            </a:r>
          </a:p>
          <a:p>
            <a:endParaRPr lang="en-US" sz="2400" dirty="0" smtClean="0"/>
          </a:p>
          <a:p>
            <a:r>
              <a:rPr lang="en-US" sz="2400" dirty="0" smtClean="0"/>
              <a:t>Quality control for equipment in radiotherapy (position of a collimator, radiation dose profile in a phantom,…)</a:t>
            </a:r>
          </a:p>
          <a:p>
            <a:endParaRPr lang="en-US" sz="2400" dirty="0" smtClean="0"/>
          </a:p>
          <a:p>
            <a:r>
              <a:rPr lang="en-US" sz="2400" dirty="0" smtClean="0"/>
              <a:t> Films-badges (carried on the chest or on the wrist)</a:t>
            </a:r>
          </a:p>
        </p:txBody>
      </p:sp>
      <p:pic>
        <p:nvPicPr>
          <p:cNvPr id="2050" name="Picture 2" descr="http://www.laradioactivite.com/fr/site/images/DosimetresIRS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267200"/>
            <a:ext cx="3810000" cy="2381250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P</a:t>
            </a:r>
            <a:r>
              <a:rPr lang="fr-BE" sz="2800" dirty="0" err="1" smtClean="0"/>
              <a:t>hotographic</a:t>
            </a:r>
            <a:r>
              <a:rPr lang="fr-BE" sz="2800" dirty="0" smtClean="0"/>
              <a:t> </a:t>
            </a:r>
            <a:r>
              <a:rPr lang="fr-BE" sz="2800" dirty="0" err="1" smtClean="0"/>
              <a:t>emulsion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emulsion consists of microscopic grains of silver bromide – </a:t>
            </a:r>
            <a:r>
              <a:rPr lang="en-US" sz="2400" dirty="0" err="1"/>
              <a:t>AgBr</a:t>
            </a:r>
            <a:r>
              <a:rPr lang="en-US" sz="2400" dirty="0"/>
              <a:t> – </a:t>
            </a:r>
            <a:r>
              <a:rPr lang="en-US" sz="2400" dirty="0" smtClean="0"/>
              <a:t>(or another silver halide) </a:t>
            </a:r>
            <a:r>
              <a:rPr lang="en-US" sz="2400" dirty="0"/>
              <a:t>dispersed </a:t>
            </a:r>
            <a:r>
              <a:rPr lang="en-US" sz="2400" dirty="0" smtClean="0"/>
              <a:t>in a </a:t>
            </a:r>
            <a:r>
              <a:rPr lang="en-US" sz="2400" dirty="0"/>
              <a:t>gelatin </a:t>
            </a:r>
            <a:r>
              <a:rPr lang="en-US" sz="2400" dirty="0" smtClean="0"/>
              <a:t>layer </a:t>
            </a:r>
            <a:r>
              <a:rPr lang="en-US" sz="2400" dirty="0"/>
              <a:t>(10-20 </a:t>
            </a:r>
            <a:r>
              <a:rPr lang="en-US" sz="2400" dirty="0">
                <a:latin typeface="cmmi10"/>
              </a:rPr>
              <a:t>¹</a:t>
            </a:r>
            <a:r>
              <a:rPr lang="en-US" sz="2400" dirty="0"/>
              <a:t>m)</a:t>
            </a:r>
            <a:r>
              <a:rPr lang="en-US" sz="2400" dirty="0" smtClean="0"/>
              <a:t> </a:t>
            </a:r>
            <a:r>
              <a:rPr lang="en-US" sz="2400" dirty="0"/>
              <a:t>on either one or both sides of a supporting </a:t>
            </a:r>
            <a:r>
              <a:rPr lang="en-US" sz="2400" dirty="0" smtClean="0"/>
              <a:t>film</a:t>
            </a:r>
          </a:p>
          <a:p>
            <a:r>
              <a:rPr lang="en-US" sz="2400" dirty="0"/>
              <a:t>Incident </a:t>
            </a:r>
            <a:r>
              <a:rPr lang="en-US" sz="2400" dirty="0" smtClean="0"/>
              <a:t>charged particles </a:t>
            </a:r>
            <a:r>
              <a:rPr lang="en-US" sz="2400" dirty="0"/>
              <a:t>produce ion pairs in </a:t>
            </a:r>
            <a:r>
              <a:rPr lang="en-US" sz="2400" dirty="0" smtClean="0"/>
              <a:t>the grains → conversion of a certain number of </a:t>
            </a:r>
            <a:r>
              <a:rPr lang="en-US" sz="2400" dirty="0"/>
              <a:t>Ag</a:t>
            </a:r>
            <a:r>
              <a:rPr lang="en-US" sz="2400" baseline="30000" dirty="0"/>
              <a:t>+</a:t>
            </a:r>
            <a:r>
              <a:rPr lang="en-US" sz="2400" dirty="0" smtClean="0"/>
              <a:t> ions of the grain </a:t>
            </a:r>
            <a:r>
              <a:rPr lang="en-US" sz="2400" dirty="0"/>
              <a:t>(</a:t>
            </a:r>
            <a:r>
              <a:rPr lang="en-US" sz="2400" dirty="0" smtClean="0"/>
              <a:t>containing typically </a:t>
            </a:r>
            <a:r>
              <a:rPr lang="en-US" sz="2400" dirty="0"/>
              <a:t>10</a:t>
            </a:r>
            <a:r>
              <a:rPr lang="en-US" sz="2400" baseline="30000" dirty="0"/>
              <a:t>10</a:t>
            </a:r>
            <a:r>
              <a:rPr lang="en-US" sz="2400" dirty="0"/>
              <a:t> Ag</a:t>
            </a:r>
            <a:r>
              <a:rPr lang="en-US" sz="2400" baseline="30000" dirty="0"/>
              <a:t>+  </a:t>
            </a:r>
            <a:r>
              <a:rPr lang="en-US" sz="2400" dirty="0"/>
              <a:t>ions)</a:t>
            </a:r>
            <a:r>
              <a:rPr lang="en-US" sz="2400" dirty="0" smtClean="0"/>
              <a:t> to </a:t>
            </a:r>
            <a:r>
              <a:rPr lang="en-US" sz="2400" dirty="0"/>
              <a:t>Ag </a:t>
            </a:r>
            <a:r>
              <a:rPr lang="en-US" sz="2400" dirty="0" smtClean="0"/>
              <a:t>atoms </a:t>
            </a:r>
            <a:r>
              <a:rPr lang="en-US" sz="2400" dirty="0"/>
              <a:t>→ </a:t>
            </a:r>
            <a:r>
              <a:rPr lang="en-US" sz="2400" dirty="0" smtClean="0"/>
              <a:t>a </a:t>
            </a:r>
            <a:r>
              <a:rPr lang="en-US" sz="2400" dirty="0"/>
              <a:t>few such Ag atoms on a </a:t>
            </a:r>
            <a:r>
              <a:rPr lang="en-US" sz="2400" dirty="0" smtClean="0"/>
              <a:t>grain </a:t>
            </a:r>
            <a:r>
              <a:rPr lang="en-US" sz="2400" dirty="0"/>
              <a:t>constitute a </a:t>
            </a:r>
            <a:r>
              <a:rPr lang="en-US" sz="2400" b="1" dirty="0"/>
              <a:t>l</a:t>
            </a:r>
            <a:r>
              <a:rPr lang="en-US" sz="2400" b="1" dirty="0" smtClean="0"/>
              <a:t>atent image</a:t>
            </a:r>
            <a:endParaRPr lang="en-US" sz="2400" dirty="0" smtClean="0"/>
          </a:p>
          <a:p>
            <a:r>
              <a:rPr lang="en-US" sz="2400" dirty="0" smtClean="0"/>
              <a:t>During the development (chemical process) the Ag atoms in the metallic state act as center for a multiplication process </a:t>
            </a:r>
            <a:r>
              <a:rPr lang="en-US" sz="2400" dirty="0"/>
              <a:t>→ </a:t>
            </a:r>
            <a:r>
              <a:rPr lang="en-US" sz="2400" dirty="0" smtClean="0"/>
              <a:t>the developer reduces the Ag</a:t>
            </a:r>
            <a:r>
              <a:rPr lang="en-US" sz="2000" baseline="30000" dirty="0" smtClean="0"/>
              <a:t>+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ions of the grains having a latent image in Ag atoms </a:t>
            </a:r>
            <a:r>
              <a:rPr lang="en-US" sz="2400" dirty="0"/>
              <a:t>→ </a:t>
            </a:r>
            <a:r>
              <a:rPr lang="en-US" sz="2400" dirty="0" smtClean="0"/>
              <a:t>only </a:t>
            </a:r>
            <a:r>
              <a:rPr lang="en-US" sz="2400" b="1" dirty="0" smtClean="0"/>
              <a:t>one</a:t>
            </a:r>
            <a:r>
              <a:rPr lang="en-US" sz="2400" dirty="0" smtClean="0"/>
              <a:t> Ag atom in a grain allows the reduction of all </a:t>
            </a:r>
            <a:r>
              <a:rPr lang="en-US" sz="2400" dirty="0"/>
              <a:t>of the Ag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  <a:r>
              <a:rPr lang="en-US" sz="2400" dirty="0"/>
              <a:t>ions </a:t>
            </a:r>
            <a:r>
              <a:rPr lang="en-US" sz="2400" dirty="0" smtClean="0"/>
              <a:t>of the grain</a:t>
            </a:r>
          </a:p>
          <a:p>
            <a:r>
              <a:rPr lang="en-US" sz="2400" dirty="0" smtClean="0"/>
              <a:t>The rest of the silver bromine (non-developed) is removed, leaving behind an opaque microscopic grain of silver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presence of </a:t>
            </a:r>
            <a:r>
              <a:rPr lang="en-US" sz="2400" dirty="0"/>
              <a:t>this elemental silver may be</a:t>
            </a:r>
            <a:r>
              <a:rPr lang="en-US" sz="2400" b="1" dirty="0"/>
              <a:t> </a:t>
            </a:r>
            <a:r>
              <a:rPr lang="en-US" sz="2400" dirty="0"/>
              <a:t>detected optically and quantitatively related to </a:t>
            </a:r>
            <a:r>
              <a:rPr lang="en-US" sz="2400" dirty="0" smtClean="0"/>
              <a:t>the absorbed dose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484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Scheme</a:t>
            </a:r>
            <a:r>
              <a:rPr lang="fr-BE" sz="2800" dirty="0" smtClean="0"/>
              <a:t> of a dosimetric film</a:t>
            </a:r>
            <a:endParaRPr lang="fr-BE" sz="2800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828800"/>
            <a:ext cx="3810000" cy="164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038600"/>
            <a:ext cx="2009775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Flèche droite 8"/>
          <p:cNvSpPr/>
          <p:nvPr/>
        </p:nvSpPr>
        <p:spPr>
          <a:xfrm>
            <a:off x="4267200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5486400" y="4495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AgBr</a:t>
            </a:r>
            <a:r>
              <a:rPr lang="en-US" dirty="0" smtClean="0"/>
              <a:t> </a:t>
            </a:r>
            <a:r>
              <a:rPr lang="en-US" dirty="0" err="1" smtClean="0"/>
              <a:t>micrograins</a:t>
            </a:r>
            <a:r>
              <a:rPr lang="en-US" dirty="0" smtClean="0"/>
              <a:t> (0.1-3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m) in </a:t>
            </a:r>
            <a:r>
              <a:rPr lang="en-US" dirty="0" err="1" smtClean="0"/>
              <a:t>gelatine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5073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Sensitometry</a:t>
            </a:r>
            <a:r>
              <a:rPr lang="fr-BE" sz="2800" dirty="0" smtClean="0"/>
              <a:t> – Optical </a:t>
            </a:r>
            <a:r>
              <a:rPr lang="fr-BE" sz="2800" dirty="0" err="1" smtClean="0"/>
              <a:t>density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Sensitometry: study of sensitive surfaces → technical discipline that allows to quantify the blackening in photography</a:t>
            </a:r>
          </a:p>
          <a:p>
            <a:r>
              <a:rPr lang="en-US" sz="2400" dirty="0" smtClean="0"/>
              <a:t>The effect of irradiation is measured in terms of film opacity to the light, determined by a densitometer (</a:t>
            </a:r>
            <a:r>
              <a:rPr lang="en-US" sz="2400" dirty="0" err="1" smtClean="0"/>
              <a:t>sensitometric</a:t>
            </a:r>
            <a:r>
              <a:rPr lang="en-US" sz="2400" dirty="0" smtClean="0"/>
              <a:t> instrument which measures the density – the blackening - of photographic media)</a:t>
            </a:r>
          </a:p>
          <a:p>
            <a:r>
              <a:rPr lang="en-US" sz="2400" dirty="0" smtClean="0"/>
              <a:t>The opacity is defined as the ratio between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, the light intensity without film, and </a:t>
            </a:r>
            <a:r>
              <a:rPr lang="en-US" sz="2400" i="1" dirty="0" smtClean="0"/>
              <a:t>I</a:t>
            </a:r>
            <a:r>
              <a:rPr lang="en-US" sz="2400" dirty="0"/>
              <a:t>, the light intensity </a:t>
            </a:r>
            <a:r>
              <a:rPr lang="en-US" sz="2400" dirty="0" smtClean="0"/>
              <a:t>transmitted </a:t>
            </a:r>
            <a:r>
              <a:rPr lang="en-US" sz="2400" dirty="0" smtClean="0">
                <a:latin typeface="cmsy10"/>
              </a:rPr>
              <a:t>?</a:t>
            </a:r>
            <a:r>
              <a:rPr lang="en-US" sz="2400" dirty="0" smtClean="0"/>
              <a:t> through the film</a:t>
            </a:r>
          </a:p>
          <a:p>
            <a:r>
              <a:rPr lang="en-US" sz="2400" dirty="0" smtClean="0"/>
              <a:t>The optical density (OD) is defined as the logarithm to the base 10 of the opacity</a:t>
            </a:r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505200" y="6019800"/>
            <a:ext cx="2348582" cy="326340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Optical </a:t>
            </a:r>
            <a:r>
              <a:rPr lang="fr-BE" sz="2800" dirty="0" err="1" smtClean="0"/>
              <a:t>density</a:t>
            </a:r>
            <a:r>
              <a:rPr lang="fr-BE" sz="2800" dirty="0" smtClean="0"/>
              <a:t> ↔ Fluence ↔ Dose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 </a:t>
            </a:r>
            <a:r>
              <a:rPr lang="en-US" sz="2400" i="1" dirty="0" smtClean="0"/>
              <a:t>a </a:t>
            </a:r>
            <a:r>
              <a:rPr lang="en-US" sz="2400" dirty="0" smtClean="0"/>
              <a:t>(cm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/grain), the mean area made opaque per developed Ag grain</a:t>
            </a:r>
          </a:p>
          <a:p>
            <a:r>
              <a:rPr lang="en-US" sz="2400" dirty="0" smtClean="0"/>
              <a:t>With </a:t>
            </a:r>
            <a:r>
              <a:rPr lang="en-US" sz="2400" i="1" dirty="0" smtClean="0"/>
              <a:t>n</a:t>
            </a:r>
            <a:r>
              <a:rPr lang="en-US" sz="2400" dirty="0" smtClean="0"/>
              <a:t>, the number of developed grains per cm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r>
              <a:rPr lang="en-US" sz="2400" dirty="0" smtClean="0"/>
              <a:t>We have (assuming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¿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, le number of </a:t>
            </a:r>
            <a:r>
              <a:rPr lang="en-US" sz="2400" dirty="0" err="1" smtClean="0"/>
              <a:t>AgBr</a:t>
            </a:r>
            <a:r>
              <a:rPr lang="en-US" sz="2400" dirty="0" smtClean="0"/>
              <a:t> grains per 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→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733800" y="3733800"/>
            <a:ext cx="1752824" cy="654412"/>
          </a:xfrm>
          <a:prstGeom prst="rect">
            <a:avLst/>
          </a:prstGeom>
          <a:noFill/>
          <a:ln/>
          <a:effectLst/>
        </p:spPr>
      </p:pic>
      <p:pic>
        <p:nvPicPr>
          <p:cNvPr id="11" name="Image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752600" y="5029200"/>
            <a:ext cx="5886994" cy="326460"/>
          </a:xfrm>
          <a:prstGeom prst="rect">
            <a:avLst/>
          </a:prstGeom>
          <a:noFill/>
          <a:ln/>
          <a:effectLst/>
        </p:spPr>
      </p:pic>
      <p:sp>
        <p:nvSpPr>
          <p:cNvPr id="12" name="Flèche droite 11"/>
          <p:cNvSpPr/>
          <p:nvPr/>
        </p:nvSpPr>
        <p:spPr>
          <a:xfrm>
            <a:off x="533400" y="4953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Optical </a:t>
            </a:r>
            <a:r>
              <a:rPr lang="fr-BE" sz="2800" dirty="0" err="1"/>
              <a:t>density</a:t>
            </a:r>
            <a:r>
              <a:rPr lang="fr-BE" sz="2800" dirty="0"/>
              <a:t> ↔ Fluence ↔ </a:t>
            </a:r>
            <a:r>
              <a:rPr lang="fr-BE" sz="2800" dirty="0" smtClean="0"/>
              <a:t>Dose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 hypothesis: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The incident ray (X, </a:t>
            </a:r>
            <a:r>
              <a:rPr lang="en-US" sz="2000" dirty="0" smtClean="0">
                <a:latin typeface="cmmi10"/>
              </a:rPr>
              <a:t>°</a:t>
            </a:r>
            <a:r>
              <a:rPr lang="en-US" sz="2000" dirty="0" smtClean="0"/>
              <a:t>,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) gives rise to an electron fluence </a:t>
            </a:r>
            <a:r>
              <a:rPr lang="en-US" sz="2000" dirty="0" smtClean="0">
                <a:latin typeface="cmsy10"/>
              </a:rPr>
              <a:t>?</a:t>
            </a:r>
            <a:r>
              <a:rPr lang="en-US" sz="2000" dirty="0" smtClean="0"/>
              <a:t> to the film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 single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hit renders a grain developable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All grains have the same projected area </a:t>
            </a:r>
            <a:r>
              <a:rPr lang="en-US" sz="2000" i="1" dirty="0" smtClean="0"/>
              <a:t>a</a:t>
            </a:r>
          </a:p>
          <a:p>
            <a:endParaRPr lang="en-US" sz="2400" dirty="0" smtClean="0"/>
          </a:p>
          <a:p>
            <a:r>
              <a:rPr lang="en-US" sz="2400" dirty="0" smtClean="0"/>
              <a:t>In these conditions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OD is thus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to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dirty="0" smtClean="0"/>
              <a:t> and thus to 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114800" y="4038600"/>
            <a:ext cx="1069522" cy="565063"/>
          </a:xfrm>
          <a:prstGeom prst="rect">
            <a:avLst/>
          </a:prstGeom>
          <a:noFill/>
          <a:ln/>
          <a:effectLst/>
        </p:spPr>
      </p:pic>
      <p:sp>
        <p:nvSpPr>
          <p:cNvPr id="8" name="Flèche droite 7"/>
          <p:cNvSpPr/>
          <p:nvPr/>
        </p:nvSpPr>
        <p:spPr>
          <a:xfrm>
            <a:off x="2209800" y="46729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429000" y="4672977"/>
            <a:ext cx="2465252" cy="297684"/>
          </a:xfrm>
          <a:prstGeom prst="rect">
            <a:avLst/>
          </a:prstGeom>
          <a:noFill/>
          <a:ln/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OD=\log_{10}{(I_0/I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9"/>
  <p:tag name="PICTUREFILESIZE" val="2426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I_0}{I}\cong \exp{(an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9"/>
  <p:tag name="PICTUREFILESIZE" val="3622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OD=\log_{10}{(I_0/I)}=an\log_{10}e=0.4343\times an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8"/>
  <p:tag name="PICTUREFILESIZE" val="6049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n}{N}\cong a\Phi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6"/>
  <p:tag name="PICTUREFILESIZE" val="1912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OD=0.4343a^2N\Phi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3"/>
  <p:tag name="PICTUREFILESIZE" val="23220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6167</TotalTime>
  <Words>721</Words>
  <Application>Microsoft Office PowerPoint</Application>
  <PresentationFormat>Affichage à l'écran (4:3)</PresentationFormat>
  <Paragraphs>93</Paragraphs>
  <Slides>12</Slides>
  <Notes>12</Notes>
  <HiddenSlides>0</HiddenSlides>
  <MMClips>12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Times</vt:lpstr>
      <vt:lpstr>Calibri</vt:lpstr>
      <vt:lpstr>cmmi10</vt:lpstr>
      <vt:lpstr>cmsy10</vt:lpstr>
      <vt:lpstr>Thème Office</vt:lpstr>
      <vt:lpstr> Chapter VIII:  Photographic films  </vt:lpstr>
      <vt:lpstr>Photographic films</vt:lpstr>
      <vt:lpstr>Properties of photographic films</vt:lpstr>
      <vt:lpstr>Applications of photographic films </vt:lpstr>
      <vt:lpstr>Photographic emulsion </vt:lpstr>
      <vt:lpstr>Scheme of a dosimetric film</vt:lpstr>
      <vt:lpstr>Sensitometry – Optical density</vt:lpstr>
      <vt:lpstr>Optical density ↔ Fluence ↔ Dose (1)</vt:lpstr>
      <vt:lpstr>Optical density ↔ Fluence ↔ Dose (2)</vt:lpstr>
      <vt:lpstr>Examples of relations between exposition and optical density</vt:lpstr>
      <vt:lpstr>Characteristics of a OD-Dose curve</vt:lpstr>
      <vt:lpstr>Parameters of H&amp;D curve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VIII:  Film photographique</dc:title>
  <dc:creator>Utilisateur Windows</dc:creator>
  <cp:lastModifiedBy>ULB</cp:lastModifiedBy>
  <cp:revision>475</cp:revision>
  <dcterms:created xsi:type="dcterms:W3CDTF">2012-10-01T12:06:49Z</dcterms:created>
  <dcterms:modified xsi:type="dcterms:W3CDTF">2020-10-22T08:43:27Z</dcterms:modified>
</cp:coreProperties>
</file>