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95" r:id="rId2"/>
    <p:sldId id="279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</p:sldIdLst>
  <p:sldSz cx="9144000" cy="6858000" type="screen4x3"/>
  <p:notesSz cx="6858000" cy="9144000"/>
  <p:embeddedFontLst>
    <p:embeddedFont>
      <p:font typeface="cmmi10" panose="020B0500000000000000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msy10" panose="020B0500000000000000" pitchFamily="34" charset="0"/>
      <p:regular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DF8D0-A9EF-4F90-8DD3-5A43FC597E63}" type="datetimeFigureOut">
              <a:rPr lang="fr-FR" smtClean="0"/>
              <a:pPr/>
              <a:t>22/10/2020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FA1C5-DFFF-4EC3-AA20-DF7CDB61450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32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E12F-2591-4C48-8175-A2B3BFF8431F}" type="datetime1">
              <a:rPr lang="fr-FR" smtClean="0"/>
              <a:t>22/10/2020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5E8A-AF38-4B3B-A85F-EE6F4CF66B74}" type="datetime1">
              <a:rPr lang="fr-FR" smtClean="0"/>
              <a:t>22/10/2020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56F9-240B-47E5-8A55-07DD22A8F024}" type="datetime1">
              <a:rPr lang="fr-FR" smtClean="0"/>
              <a:t>22/10/2020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F0CA-F6CE-4F42-AEBD-7B3D395BD90F}" type="datetime1">
              <a:rPr lang="fr-FR" smtClean="0"/>
              <a:t>22/10/2020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5B80-ACD3-43B3-B71C-1C91A64DF7C6}" type="datetime1">
              <a:rPr lang="fr-FR" smtClean="0"/>
              <a:t>22/10/2020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DE92-EF97-4AA8-BC33-FAB5A2EE7937}" type="datetime1">
              <a:rPr lang="fr-FR" smtClean="0"/>
              <a:t>22/10/2020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8D8-3CB1-40B4-907B-BB85E5724F04}" type="datetime1">
              <a:rPr lang="fr-FR" smtClean="0"/>
              <a:t>22/10/2020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5AFB-E331-4788-9B61-FD57B1EA7750}" type="datetime1">
              <a:rPr lang="fr-FR" smtClean="0"/>
              <a:t>22/10/2020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1C99-119F-4139-A866-56E89CD5D7B7}" type="datetime1">
              <a:rPr lang="fr-FR" smtClean="0"/>
              <a:t>22/10/2020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42C1-8554-48DF-98C8-D36034757A0A}" type="datetime1">
              <a:rPr lang="fr-FR" smtClean="0"/>
              <a:t>22/10/2020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A8A8-8E0F-45B1-9F7D-C3B457F57794}" type="datetime1">
              <a:rPr lang="fr-FR" smtClean="0"/>
              <a:t>22/10/2020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AE0C-E676-4F0D-909E-18AAE4B6B21C}" type="datetime1">
              <a:rPr lang="fr-FR" smtClean="0"/>
              <a:t>22/10/2020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7" Type="http://schemas.openxmlformats.org/officeDocument/2006/relationships/image" Target="../media/image1.png"/><Relationship Id="rId2" Type="http://schemas.microsoft.com/office/2007/relationships/media" Target="../media/media10.wav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7" Type="http://schemas.openxmlformats.org/officeDocument/2006/relationships/image" Target="../media/image1.png"/><Relationship Id="rId2" Type="http://schemas.microsoft.com/office/2007/relationships/media" Target="../media/media11.wav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7" Type="http://schemas.openxmlformats.org/officeDocument/2006/relationships/image" Target="../media/image1.png"/><Relationship Id="rId2" Type="http://schemas.microsoft.com/office/2007/relationships/media" Target="../media/media12.wav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4.wav"/><Relationship Id="rId7" Type="http://schemas.openxmlformats.org/officeDocument/2006/relationships/image" Target="../media/image21.png"/><Relationship Id="rId2" Type="http://schemas.microsoft.com/office/2007/relationships/media" Target="../media/media14.wav"/><Relationship Id="rId1" Type="http://schemas.openxmlformats.org/officeDocument/2006/relationships/tags" Target="../tags/tag18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7" Type="http://schemas.openxmlformats.org/officeDocument/2006/relationships/image" Target="../media/image1.png"/><Relationship Id="rId2" Type="http://schemas.microsoft.com/office/2007/relationships/media" Target="../media/media15.wav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audio" Target="../media/media16.wav"/><Relationship Id="rId10" Type="http://schemas.openxmlformats.org/officeDocument/2006/relationships/image" Target="../media/image25.png"/><Relationship Id="rId4" Type="http://schemas.microsoft.com/office/2007/relationships/media" Target="../media/media16.wav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17.wav"/><Relationship Id="rId7" Type="http://schemas.openxmlformats.org/officeDocument/2006/relationships/image" Target="../media/image2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wav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7" Type="http://schemas.openxmlformats.org/officeDocument/2006/relationships/image" Target="../media/image1.png"/><Relationship Id="rId2" Type="http://schemas.microsoft.com/office/2007/relationships/media" Target="../media/media18.wav"/><Relationship Id="rId1" Type="http://schemas.openxmlformats.org/officeDocument/2006/relationships/tags" Target="../tags/tag25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20.wav"/><Relationship Id="rId7" Type="http://schemas.openxmlformats.org/officeDocument/2006/relationships/image" Target="../media/image2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wav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21.wav"/><Relationship Id="rId7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wav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wav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wav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audio" Target="../media/media7.wav"/><Relationship Id="rId11" Type="http://schemas.openxmlformats.org/officeDocument/2006/relationships/image" Target="../media/image11.png"/><Relationship Id="rId5" Type="http://schemas.microsoft.com/office/2007/relationships/media" Target="../media/media7.wav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8.wav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9.wav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General </a:t>
            </a:r>
            <a:r>
              <a:rPr lang="fr-BE" sz="2800" dirty="0" err="1" smtClean="0"/>
              <a:t>theory</a:t>
            </a:r>
            <a:r>
              <a:rPr lang="fr-BE" sz="2800" dirty="0" smtClean="0"/>
              <a:t> of volume </a:t>
            </a:r>
            <a:r>
              <a:rPr lang="fr-BE" sz="2800" dirty="0" err="1" smtClean="0"/>
              <a:t>recombination</a:t>
            </a:r>
            <a:r>
              <a:rPr lang="fr-BE" sz="2800" dirty="0" smtClean="0"/>
              <a:t> in an ion </a:t>
            </a:r>
            <a:r>
              <a:rPr lang="fr-BE" sz="2800" dirty="0" err="1" smtClean="0"/>
              <a:t>chamber</a:t>
            </a:r>
            <a:r>
              <a:rPr lang="fr-BE" sz="2800" dirty="0" smtClean="0"/>
              <a:t> (</a:t>
            </a:r>
            <a:r>
              <a:rPr lang="fr-BE" sz="2800" dirty="0" err="1" smtClean="0"/>
              <a:t>Mie’s</a:t>
            </a:r>
            <a:r>
              <a:rPr lang="fr-BE" sz="2800" dirty="0" smtClean="0"/>
              <a:t> </a:t>
            </a:r>
            <a:r>
              <a:rPr lang="fr-BE" sz="2800" dirty="0" err="1" smtClean="0"/>
              <a:t>theory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Theory valid for a uniform ionization rate in the chamber</a:t>
            </a:r>
          </a:p>
          <a:p>
            <a:endParaRPr lang="en-US" sz="2400" dirty="0" smtClean="0"/>
          </a:p>
          <a:p>
            <a:r>
              <a:rPr lang="en-US" sz="2400" dirty="0" smtClean="0"/>
              <a:t>Ion chamber with plane-parallel electrodes</a:t>
            </a:r>
          </a:p>
          <a:p>
            <a:endParaRPr lang="en-US" sz="2400" dirty="0" smtClean="0"/>
          </a:p>
          <a:p>
            <a:r>
              <a:rPr lang="en-US" sz="2400" dirty="0" smtClean="0"/>
              <a:t>Cylindrical ion chamber</a:t>
            </a:r>
          </a:p>
          <a:p>
            <a:endParaRPr lang="en-US" sz="2400" dirty="0" smtClean="0"/>
          </a:p>
          <a:p>
            <a:r>
              <a:rPr lang="en-US" sz="2400" dirty="0" smtClean="0"/>
              <a:t>Spherical </a:t>
            </a:r>
            <a:r>
              <a:rPr lang="en-US" sz="2400" dirty="0"/>
              <a:t>ion chamber</a:t>
            </a:r>
          </a:p>
          <a:p>
            <a:endParaRPr lang="en-US" sz="2400" dirty="0" smtClean="0"/>
          </a:p>
          <a:p>
            <a:r>
              <a:rPr lang="en-US" sz="2400" dirty="0" smtClean="0"/>
              <a:t>General extrapolation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Spherical </a:t>
            </a:r>
            <a:r>
              <a:rPr lang="en-US" sz="2800" dirty="0"/>
              <a:t>ion chamber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Same calculation as for a cylinder → with </a:t>
            </a:r>
            <a:r>
              <a:rPr lang="en-US" sz="2400" dirty="0" smtClean="0">
                <a:latin typeface="cmmi10"/>
              </a:rPr>
              <a:t>»</a:t>
            </a:r>
            <a:r>
              <a:rPr lang="en-US" sz="2400" dirty="0" smtClean="0"/>
              <a:t> and </a:t>
            </a:r>
            <a:r>
              <a:rPr lang="en-US" sz="2400" i="1" dirty="0" smtClean="0"/>
              <a:t>κ</a:t>
            </a:r>
            <a:r>
              <a:rPr lang="en-US" sz="2400" dirty="0" smtClean="0"/>
              <a:t> values corresponding to a sphere →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304736" y="2819400"/>
            <a:ext cx="4568020" cy="1780667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8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General extrapolation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Previous relations can be extrapolated and written as →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c a constant depending on the detector geometry and on the nature of the gas</a:t>
            </a:r>
          </a:p>
          <a:p>
            <a:r>
              <a:rPr lang="en-US" sz="2400" dirty="0" smtClean="0">
                <a:latin typeface="Calibri"/>
              </a:rPr>
              <a:t>≠ values of </a:t>
            </a:r>
            <a:r>
              <a:rPr lang="en-US" sz="2400" i="1" dirty="0" smtClean="0">
                <a:latin typeface="Calibri"/>
              </a:rPr>
              <a:t>1/</a:t>
            </a:r>
            <a:r>
              <a:rPr lang="en-US" sz="2400" i="1" dirty="0" err="1" smtClean="0">
                <a:latin typeface="Calibri"/>
              </a:rPr>
              <a:t>Q</a:t>
            </a:r>
            <a:r>
              <a:rPr lang="en-US" sz="2400" i="1" baseline="-25000" dirty="0" err="1" smtClean="0">
                <a:latin typeface="Calibri"/>
              </a:rPr>
              <a:t>coll</a:t>
            </a:r>
            <a:r>
              <a:rPr lang="en-US" sz="2400" dirty="0" smtClean="0">
                <a:latin typeface="Calibri"/>
              </a:rPr>
              <a:t> as a function of </a:t>
            </a:r>
            <a:r>
              <a:rPr lang="en-US" sz="2400" i="1" dirty="0" smtClean="0">
                <a:latin typeface="Calibri"/>
              </a:rPr>
              <a:t>U</a:t>
            </a:r>
            <a:r>
              <a:rPr lang="en-US" sz="2400" i="1" baseline="-25000" dirty="0" smtClean="0">
                <a:latin typeface="Calibri"/>
              </a:rPr>
              <a:t>0</a:t>
            </a:r>
            <a:r>
              <a:rPr lang="en-US" sz="2400" dirty="0" smtClean="0">
                <a:latin typeface="Calibri"/>
              </a:rPr>
              <a:t>→ extrapolation for </a:t>
            </a:r>
            <a:r>
              <a:rPr lang="en-US" sz="2400" i="1" dirty="0" smtClean="0">
                <a:latin typeface="Calibri"/>
              </a:rPr>
              <a:t>1/U</a:t>
            </a:r>
            <a:r>
              <a:rPr lang="en-US" sz="2400" i="1" baseline="-25000" dirty="0" smtClean="0">
                <a:latin typeface="Calibri"/>
              </a:rPr>
              <a:t>0</a:t>
            </a:r>
            <a:r>
              <a:rPr lang="en-US" sz="2400" i="1" baseline="30000" dirty="0" smtClean="0">
                <a:latin typeface="Calibri"/>
              </a:rPr>
              <a:t>2 </a:t>
            </a:r>
            <a:r>
              <a:rPr lang="en-US" sz="2400" i="1" dirty="0" smtClean="0">
                <a:latin typeface="Calibri"/>
              </a:rPr>
              <a:t>= 0 →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i="1" dirty="0" smtClean="0">
                <a:latin typeface="Calibri"/>
              </a:rPr>
              <a:t>1/Q</a:t>
            </a:r>
            <a:r>
              <a:rPr lang="en-US" sz="2400" dirty="0" smtClean="0">
                <a:latin typeface="Calibri"/>
              </a:rPr>
              <a:t> correct for a continuous irradiation</a:t>
            </a:r>
            <a:endParaRPr lang="en-US" sz="2400" i="1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05200" y="2133600"/>
            <a:ext cx="2097846" cy="689515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Columnar</a:t>
            </a:r>
            <a:r>
              <a:rPr lang="fr-BE" sz="2800" dirty="0" smtClean="0"/>
              <a:t> </a:t>
            </a:r>
            <a:r>
              <a:rPr lang="fr-BE" sz="2800" dirty="0" err="1" smtClean="0"/>
              <a:t>recombination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volume recombinations are negligible and only columnar recombinations have to be considered (particles with high ionization density or high pressure gas) → empirical demonstration of Jaffe-</a:t>
            </a:r>
            <a:r>
              <a:rPr lang="en-US" sz="2400" dirty="0" err="1" smtClean="0"/>
              <a:t>Zanstra</a:t>
            </a:r>
            <a:r>
              <a:rPr lang="en-US" sz="2400" dirty="0" smtClean="0"/>
              <a:t> →</a:t>
            </a:r>
          </a:p>
        </p:txBody>
      </p:sp>
      <p:pic>
        <p:nvPicPr>
          <p:cNvPr id="6" name="Image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81400" y="3581400"/>
            <a:ext cx="2039800" cy="689705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Recombination</a:t>
            </a:r>
            <a:r>
              <a:rPr lang="fr-BE" sz="2800" dirty="0" smtClean="0"/>
              <a:t> for </a:t>
            </a:r>
            <a:r>
              <a:rPr lang="fr-BE" sz="2800" dirty="0" err="1" smtClean="0"/>
              <a:t>pulsed</a:t>
            </a:r>
            <a:r>
              <a:rPr lang="fr-BE" sz="2800" dirty="0" smtClean="0"/>
              <a:t> radiation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choose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: </a:t>
            </a:r>
            <a:r>
              <a:rPr lang="en-US" sz="2400" dirty="0" smtClean="0"/>
              <a:t>width of  radiation pulses and </a:t>
            </a:r>
            <a:r>
              <a:rPr lang="en-US" sz="2400" i="1" dirty="0" smtClean="0"/>
              <a:t>T</a:t>
            </a:r>
            <a:r>
              <a:rPr lang="en-US" sz="2400" dirty="0" smtClean="0"/>
              <a:t>: charges collection time</a:t>
            </a:r>
          </a:p>
          <a:p>
            <a:endParaRPr lang="en-US" sz="2400" dirty="0" smtClean="0"/>
          </a:p>
          <a:p>
            <a:r>
              <a:rPr lang="en-US" sz="2400" dirty="0" smtClean="0"/>
              <a:t>If a lot of pulses during </a:t>
            </a:r>
            <a:r>
              <a:rPr lang="en-US" sz="2400" i="1" dirty="0" smtClean="0"/>
              <a:t>T </a:t>
            </a:r>
            <a:r>
              <a:rPr lang="en-US" sz="2400" dirty="0" smtClean="0"/>
              <a:t>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 &gt; T → </a:t>
            </a:r>
            <a:r>
              <a:rPr lang="en-US" sz="2400" dirty="0" smtClean="0"/>
              <a:t>theory of continuous irradiation</a:t>
            </a:r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¿</a:t>
            </a:r>
            <a:r>
              <a:rPr lang="en-US" sz="2400" dirty="0" smtClean="0"/>
              <a:t> </a:t>
            </a:r>
            <a:r>
              <a:rPr lang="en-US" sz="2400" i="1" dirty="0" smtClean="0"/>
              <a:t>T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</a:t>
            </a:r>
            <a:r>
              <a:rPr lang="en-US" sz="2400" i="1" dirty="0" smtClean="0"/>
              <a:t>≈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i="1" dirty="0" smtClean="0"/>
              <a:t>s</a:t>
            </a:r>
            <a:r>
              <a:rPr lang="en-US" sz="2400" dirty="0" smtClean="0"/>
              <a:t> and </a:t>
            </a:r>
            <a:r>
              <a:rPr lang="en-US" sz="2400" i="1" dirty="0" smtClean="0"/>
              <a:t>T ≈ </a:t>
            </a:r>
            <a:r>
              <a:rPr lang="en-US" sz="2400" i="1" dirty="0" err="1" smtClean="0"/>
              <a:t>ms</a:t>
            </a:r>
            <a:r>
              <a:rPr lang="en-US" sz="2400" dirty="0" smtClean="0"/>
              <a:t>) →</a:t>
            </a:r>
            <a:r>
              <a:rPr lang="en-US" sz="2400" i="1" dirty="0" smtClean="0"/>
              <a:t> </a:t>
            </a:r>
            <a:r>
              <a:rPr lang="en-US" sz="2400" dirty="0" err="1" smtClean="0"/>
              <a:t>Boag’s</a:t>
            </a:r>
            <a:r>
              <a:rPr lang="en-US" sz="2400" dirty="0" smtClean="0"/>
              <a:t> theory</a:t>
            </a:r>
            <a:endParaRPr lang="en-US" sz="2000" dirty="0" smtClean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840480" y="2057400"/>
            <a:ext cx="109728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212080" y="2057400"/>
            <a:ext cx="109728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468880" y="2057400"/>
            <a:ext cx="109728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097280" y="2057400"/>
            <a:ext cx="109728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2193766" y="1417320"/>
            <a:ext cx="275908" cy="640874"/>
            <a:chOff x="2193766" y="1417320"/>
            <a:chExt cx="275908" cy="640874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2194560" y="1417320"/>
              <a:ext cx="2743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 flipH="1" flipV="1">
              <a:off x="1874520" y="173736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 flipV="1">
              <a:off x="2148840" y="173736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3581400" y="1417320"/>
            <a:ext cx="275908" cy="640874"/>
            <a:chOff x="2193766" y="1417320"/>
            <a:chExt cx="275908" cy="640874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2194560" y="1417320"/>
              <a:ext cx="2743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 flipH="1" flipV="1">
              <a:off x="1874520" y="173736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 flipH="1" flipV="1">
              <a:off x="2148840" y="173736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4937760" y="1417320"/>
            <a:ext cx="275908" cy="640874"/>
            <a:chOff x="2193766" y="1417320"/>
            <a:chExt cx="275908" cy="640874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2194560" y="1417320"/>
              <a:ext cx="2743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 flipH="1" flipV="1">
              <a:off x="1874520" y="173736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 flipH="1" flipV="1">
              <a:off x="2148840" y="173736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6309360" y="1417320"/>
            <a:ext cx="275908" cy="640874"/>
            <a:chOff x="2193766" y="1417320"/>
            <a:chExt cx="275908" cy="640874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2194560" y="1417320"/>
              <a:ext cx="2743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 flipH="1" flipV="1">
              <a:off x="1874520" y="173736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 flipH="1" flipV="1">
              <a:off x="2148840" y="1737360"/>
              <a:ext cx="64008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necteur droit 36"/>
          <p:cNvCxnSpPr/>
          <p:nvPr/>
        </p:nvCxnSpPr>
        <p:spPr>
          <a:xfrm>
            <a:off x="6583680" y="2057400"/>
            <a:ext cx="109728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2133600" y="2209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3581400" y="22098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133600" y="2209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dt</a:t>
            </a:r>
            <a:endParaRPr lang="fr-BE" dirty="0"/>
          </a:p>
        </p:txBody>
      </p:sp>
      <p:sp>
        <p:nvSpPr>
          <p:cNvPr id="45" name="ZoneTexte 44"/>
          <p:cNvSpPr txBox="1"/>
          <p:nvPr/>
        </p:nvSpPr>
        <p:spPr>
          <a:xfrm>
            <a:off x="4267200" y="2209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191000" y="1676400"/>
            <a:ext cx="304800" cy="990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Boag’s</a:t>
            </a:r>
            <a:r>
              <a:rPr lang="fr-BE" sz="2800" dirty="0" smtClean="0"/>
              <a:t> </a:t>
            </a:r>
            <a:r>
              <a:rPr lang="fr-BE" sz="2800" dirty="0" err="1" smtClean="0"/>
              <a:t>theory</a:t>
            </a:r>
            <a:r>
              <a:rPr lang="fr-BE" sz="2800" dirty="0" smtClean="0"/>
              <a:t> for pulse irradiation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3276600"/>
            <a:ext cx="8534400" cy="29718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w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: initial width of the irradiated area → </a:t>
            </a:r>
            <a:r>
              <a:rPr lang="en-US" sz="2400" dirty="0"/>
              <a:t>e</a:t>
            </a:r>
            <a:r>
              <a:rPr lang="en-US" sz="2400" dirty="0" smtClean="0"/>
              <a:t>volution of </a:t>
            </a:r>
            <a:r>
              <a:rPr lang="en-US" sz="2400" i="1" dirty="0" smtClean="0"/>
              <a:t>w</a:t>
            </a:r>
            <a:r>
              <a:rPr lang="en-US" sz="2400" dirty="0" smtClean="0"/>
              <a:t> with time </a:t>
            </a:r>
            <a:r>
              <a:rPr lang="en-US" sz="2400" i="1" dirty="0" smtClean="0"/>
              <a:t>t</a:t>
            </a:r>
            <a:r>
              <a:rPr lang="en-US" sz="2400" dirty="0" smtClean="0"/>
              <a:t>: </a:t>
            </a:r>
            <a:r>
              <a:rPr lang="en-US" sz="2400" i="1" dirty="0" smtClean="0"/>
              <a:t>w(t) = w</a:t>
            </a:r>
            <a:r>
              <a:rPr lang="en-US" sz="2400" i="1" baseline="-25000" dirty="0" smtClean="0"/>
              <a:t>0 </a:t>
            </a:r>
            <a:r>
              <a:rPr lang="en-US" sz="2400" i="1" dirty="0" smtClean="0"/>
              <a:t>- (u</a:t>
            </a:r>
            <a:r>
              <a:rPr lang="en-US" sz="2400" i="1" baseline="-25000" dirty="0" smtClean="0"/>
              <a:t>+</a:t>
            </a:r>
            <a:r>
              <a:rPr lang="en-US" sz="2400" i="1" baseline="30000" dirty="0" smtClean="0"/>
              <a:t> </a:t>
            </a:r>
            <a:r>
              <a:rPr lang="en-US" sz="2400" i="1" dirty="0" smtClean="0"/>
              <a:t>+ u</a:t>
            </a:r>
            <a:r>
              <a:rPr lang="en-US" sz="2400" i="1" baseline="-25000" dirty="0" smtClean="0"/>
              <a:t>-</a:t>
            </a:r>
            <a:r>
              <a:rPr lang="en-US" sz="2400" i="1" dirty="0" smtClean="0"/>
              <a:t>)t </a:t>
            </a:r>
            <a:r>
              <a:rPr lang="en-US" sz="2400" dirty="0" smtClean="0"/>
              <a:t>with </a:t>
            </a:r>
            <a:r>
              <a:rPr lang="en-US" sz="2400" i="1" dirty="0" smtClean="0"/>
              <a:t>w(T) = 0 </a:t>
            </a:r>
            <a:r>
              <a:rPr lang="en-US" sz="2400" dirty="0" smtClean="0"/>
              <a:t>→ </a:t>
            </a:r>
            <a:r>
              <a:rPr lang="en-US" sz="2400" i="1" dirty="0" smtClean="0"/>
              <a:t>T = w</a:t>
            </a:r>
            <a:r>
              <a:rPr lang="en-US" sz="2400" i="1" baseline="-25000" dirty="0" smtClean="0"/>
              <a:t>0 </a:t>
            </a:r>
            <a:r>
              <a:rPr lang="en-US" sz="2400" i="1" dirty="0" smtClean="0"/>
              <a:t>/(u</a:t>
            </a:r>
            <a:r>
              <a:rPr lang="en-US" sz="2400" i="1" baseline="-25000" dirty="0" smtClean="0"/>
              <a:t>+</a:t>
            </a:r>
            <a:r>
              <a:rPr lang="en-US" sz="2400" i="1" baseline="30000" dirty="0" smtClean="0"/>
              <a:t> </a:t>
            </a:r>
            <a:r>
              <a:rPr lang="en-US" sz="2400" i="1" dirty="0" smtClean="0"/>
              <a:t>+ u</a:t>
            </a:r>
            <a:r>
              <a:rPr lang="en-US" sz="2400" i="1" baseline="-25000" dirty="0" smtClean="0"/>
              <a:t>-</a:t>
            </a:r>
            <a:r>
              <a:rPr lang="en-US" sz="2400" i="1" dirty="0" smtClean="0"/>
              <a:t>)</a:t>
            </a:r>
          </a:p>
          <a:p>
            <a:r>
              <a:rPr lang="en-US" sz="2400" dirty="0" smtClean="0"/>
              <a:t>Hypothesis: </a:t>
            </a:r>
            <a:r>
              <a:rPr lang="en-US" sz="2400" i="1" dirty="0" smtClean="0"/>
              <a:t>n</a:t>
            </a:r>
            <a:r>
              <a:rPr lang="en-US" sz="2400" i="1" baseline="30000" dirty="0" smtClean="0"/>
              <a:t>+</a:t>
            </a:r>
            <a:r>
              <a:rPr lang="en-US" sz="2400" i="1" dirty="0" smtClean="0"/>
              <a:t> = n</a:t>
            </a:r>
            <a:r>
              <a:rPr lang="en-US" sz="2400" i="1" baseline="30000" dirty="0" smtClean="0"/>
              <a:t>-</a:t>
            </a:r>
            <a:r>
              <a:rPr lang="en-US" sz="2400" i="1" dirty="0" smtClean="0"/>
              <a:t> = n </a:t>
            </a:r>
            <a:r>
              <a:rPr lang="en-US" sz="2400" dirty="0" smtClean="0"/>
              <a:t>→ </a:t>
            </a:r>
            <a:endParaRPr lang="en-US" sz="2400" i="1" dirty="0" smtClean="0"/>
          </a:p>
          <a:p>
            <a:endParaRPr lang="en-US" sz="2400" dirty="0" smtClean="0"/>
          </a:p>
        </p:txBody>
      </p:sp>
      <p:cxnSp>
        <p:nvCxnSpPr>
          <p:cNvPr id="8" name="Connecteur droit 7"/>
          <p:cNvCxnSpPr/>
          <p:nvPr/>
        </p:nvCxnSpPr>
        <p:spPr>
          <a:xfrm rot="5400000">
            <a:off x="3086100" y="2324100"/>
            <a:ext cx="1600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4077494" y="2323306"/>
            <a:ext cx="1600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57600" y="3017520"/>
            <a:ext cx="1676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576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0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5105400" y="2971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X</a:t>
            </a:r>
            <a:endParaRPr lang="fr-BE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886200" y="16002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67200" y="129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smtClean="0"/>
              <a:t>d</a:t>
            </a:r>
            <a:endParaRPr lang="fr-BE" i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114800" y="2743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114800" y="26670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smtClean="0"/>
              <a:t>w</a:t>
            </a:r>
            <a:r>
              <a:rPr lang="fr-BE" i="1" baseline="-25000" dirty="0" smtClean="0"/>
              <a:t>0</a:t>
            </a:r>
            <a:endParaRPr lang="fr-BE" i="1" baseline="-25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581400" y="1447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+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4953000" y="14478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</a:t>
            </a:r>
            <a:endParaRPr lang="fr-BE" dirty="0"/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3695700" y="21717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4001294" y="2170906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191000" y="1828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114800" y="1752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smtClean="0"/>
              <a:t>u</a:t>
            </a:r>
            <a:r>
              <a:rPr lang="fr-BE" i="1" baseline="-25000" dirty="0" smtClean="0"/>
              <a:t>+</a:t>
            </a:r>
            <a:endParaRPr lang="fr-BE" i="1" baseline="-25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191000" y="2286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smtClean="0"/>
              <a:t>u</a:t>
            </a:r>
            <a:r>
              <a:rPr lang="fr-BE" i="1" baseline="-25000" dirty="0" smtClean="0"/>
              <a:t>-</a:t>
            </a:r>
            <a:endParaRPr lang="fr-BE" i="1" baseline="-25000" dirty="0"/>
          </a:p>
        </p:txBody>
      </p:sp>
      <p:cxnSp>
        <p:nvCxnSpPr>
          <p:cNvPr id="29" name="Connecteur droit avec flèche 28"/>
          <p:cNvCxnSpPr/>
          <p:nvPr/>
        </p:nvCxnSpPr>
        <p:spPr>
          <a:xfrm rot="10800000">
            <a:off x="4191000" y="23622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143" y="4724400"/>
            <a:ext cx="4166454" cy="12928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Boag’s</a:t>
            </a:r>
            <a:r>
              <a:rPr lang="fr-BE" sz="2800" dirty="0"/>
              <a:t> </a:t>
            </a:r>
            <a:r>
              <a:rPr lang="fr-BE" sz="2800" dirty="0" err="1"/>
              <a:t>theory</a:t>
            </a:r>
            <a:r>
              <a:rPr lang="fr-BE" sz="2800" dirty="0"/>
              <a:t> for pulse </a:t>
            </a:r>
            <a:r>
              <a:rPr lang="fr-BE" sz="2800" dirty="0" smtClean="0"/>
              <a:t>irradiation (</a:t>
            </a:r>
            <a:r>
              <a:rPr lang="fr-BE" sz="2800" dirty="0"/>
              <a:t>2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Integration of the recombination rate during time </a:t>
            </a:r>
            <a:r>
              <a:rPr lang="en-US" sz="2400" i="1" dirty="0" smtClean="0"/>
              <a:t>T</a:t>
            </a:r>
            <a:r>
              <a:rPr lang="en-US" sz="2400" dirty="0" smtClean="0"/>
              <a:t> →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T</a:t>
            </a:r>
            <a:r>
              <a:rPr lang="en-US" sz="2400" dirty="0" smtClean="0"/>
              <a:t>:  recombination rate per unit of surface - 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) →</a:t>
            </a:r>
          </a:p>
        </p:txBody>
      </p:sp>
      <p:pic>
        <p:nvPicPr>
          <p:cNvPr id="11" name="Image 1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134164" y="2819400"/>
            <a:ext cx="4969169" cy="2326874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82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Boag’s</a:t>
            </a:r>
            <a:r>
              <a:rPr lang="fr-BE" sz="2800" dirty="0"/>
              <a:t> </a:t>
            </a:r>
            <a:r>
              <a:rPr lang="fr-BE" sz="2800" dirty="0" err="1"/>
              <a:t>theory</a:t>
            </a:r>
            <a:r>
              <a:rPr lang="fr-BE" sz="2800" dirty="0"/>
              <a:t> for pulse </a:t>
            </a:r>
            <a:r>
              <a:rPr lang="fr-BE" sz="2800" dirty="0" smtClean="0"/>
              <a:t>irradiation (</a:t>
            </a:r>
            <a:r>
              <a:rPr lang="fr-BE" sz="2800" dirty="0"/>
              <a:t>3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collection efficiency of charges </a:t>
            </a:r>
            <a:r>
              <a:rPr lang="en-US" sz="2400" i="1" dirty="0" smtClean="0"/>
              <a:t>f</a:t>
            </a:r>
            <a:r>
              <a:rPr lang="en-US" sz="2400" dirty="0" smtClean="0"/>
              <a:t> 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= d </a:t>
            </a:r>
            <a:r>
              <a:rPr lang="en-US" sz="2400" dirty="0" smtClean="0"/>
              <a:t>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small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 → 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362200" y="2362200"/>
            <a:ext cx="4624896" cy="660208"/>
          </a:xfrm>
          <a:prstGeom prst="rect">
            <a:avLst/>
          </a:prstGeom>
          <a:noFill/>
          <a:ln/>
          <a:effectLst/>
        </p:spPr>
      </p:pic>
      <p:pic>
        <p:nvPicPr>
          <p:cNvPr id="13" name="Image 1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377481" y="3962400"/>
            <a:ext cx="4596773" cy="718731"/>
          </a:xfrm>
          <a:prstGeom prst="rect">
            <a:avLst/>
          </a:prstGeom>
          <a:noFill/>
          <a:ln/>
          <a:effectLst/>
        </p:spPr>
      </p:pic>
      <p:pic>
        <p:nvPicPr>
          <p:cNvPr id="12" name="Image 1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526071" y="5638800"/>
            <a:ext cx="4451993" cy="689431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Boag’s</a:t>
            </a:r>
            <a:r>
              <a:rPr lang="fr-BE" sz="2800" dirty="0"/>
              <a:t> </a:t>
            </a:r>
            <a:r>
              <a:rPr lang="fr-BE" sz="2800" dirty="0" err="1"/>
              <a:t>theory</a:t>
            </a:r>
            <a:r>
              <a:rPr lang="fr-BE" sz="2800" dirty="0"/>
              <a:t> for pulse </a:t>
            </a:r>
            <a:r>
              <a:rPr lang="fr-BE" sz="2800" dirty="0" smtClean="0"/>
              <a:t>irradiation (</a:t>
            </a:r>
            <a:r>
              <a:rPr lang="fr-BE" sz="2800" dirty="0"/>
              <a:t>4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a cylindrical chamber → </a:t>
            </a:r>
            <a:r>
              <a:rPr lang="en-US" sz="2400" i="1" dirty="0" smtClean="0"/>
              <a:t>d</a:t>
            </a:r>
            <a:r>
              <a:rPr lang="en-US" sz="2400" dirty="0" smtClean="0"/>
              <a:t> must be replaced by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a spherical chamber → </a:t>
            </a:r>
            <a:r>
              <a:rPr lang="en-US" sz="2400" i="1" dirty="0" smtClean="0"/>
              <a:t>d</a:t>
            </a:r>
            <a:r>
              <a:rPr lang="en-US" sz="2400" dirty="0" smtClean="0"/>
              <a:t> must be replaced by</a:t>
            </a:r>
          </a:p>
          <a:p>
            <a:endParaRPr lang="en-US" sz="2400" dirty="0" smtClean="0"/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581400" y="2590800"/>
            <a:ext cx="1895927" cy="315413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581400" y="4343400"/>
            <a:ext cx="1982110" cy="315413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Atmospheric</a:t>
            </a:r>
            <a:r>
              <a:rPr lang="fr-BE" sz="2800" dirty="0" smtClean="0"/>
              <a:t> corrections: Air </a:t>
            </a:r>
            <a:r>
              <a:rPr lang="fr-BE" sz="2800" dirty="0" err="1" smtClean="0"/>
              <a:t>density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collected charge depends on the type and the mass of gas inside the chamber</a:t>
            </a:r>
          </a:p>
          <a:p>
            <a:r>
              <a:rPr lang="en-US" sz="2400" dirty="0" smtClean="0"/>
              <a:t>Most of the time → chamber open to ambient atmosphere → equilibrium of the gas with environment → density of the gas (with [</a:t>
            </a:r>
            <a:r>
              <a:rPr lang="en-US" sz="2400" i="1" dirty="0" smtClean="0"/>
              <a:t>T</a:t>
            </a:r>
            <a:r>
              <a:rPr lang="en-US" sz="2400" dirty="0" smtClean="0"/>
              <a:t>] = K and [</a:t>
            </a:r>
            <a:r>
              <a:rPr lang="en-US" sz="2400" i="1" dirty="0" smtClean="0"/>
              <a:t>P</a:t>
            </a:r>
            <a:r>
              <a:rPr lang="en-US" sz="2400" dirty="0" smtClean="0"/>
              <a:t>] = Pa)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smtClean="0"/>
              <a:t>P</a:t>
            </a:r>
            <a:r>
              <a:rPr lang="en-US" sz="2400" i="1" baseline="-25000" dirty="0" smtClean="0"/>
              <a:t>w</a:t>
            </a:r>
            <a:r>
              <a:rPr lang="en-US" sz="2400" dirty="0" smtClean="0"/>
              <a:t> is the water vapor partial pressure in air</a:t>
            </a:r>
          </a:p>
          <a:p>
            <a:r>
              <a:rPr lang="en-US" sz="2400" i="1" dirty="0" smtClean="0"/>
              <a:t>P</a:t>
            </a:r>
            <a:r>
              <a:rPr lang="en-US" sz="2400" i="1" baseline="-25000" dirty="0" smtClean="0"/>
              <a:t>w</a:t>
            </a:r>
            <a:r>
              <a:rPr lang="en-US" sz="2400" dirty="0" smtClean="0"/>
              <a:t> depends the relative humidity (RH) of air defined as the ratio </a:t>
            </a:r>
            <a:r>
              <a:rPr lang="en-US" sz="2400" dirty="0"/>
              <a:t>of </a:t>
            </a:r>
            <a:r>
              <a:rPr lang="en-US" sz="2400" dirty="0" smtClean="0"/>
              <a:t>water</a:t>
            </a:r>
            <a:r>
              <a:rPr lang="en-US" sz="2400" dirty="0"/>
              <a:t> vapor partial pressure in </a:t>
            </a:r>
            <a:r>
              <a:rPr lang="en-US" sz="2400" dirty="0" smtClean="0"/>
              <a:t>air on the saturation vapor pressure at the same </a:t>
            </a:r>
            <a:r>
              <a:rPr lang="en-US" sz="2400" i="1" dirty="0" smtClean="0"/>
              <a:t>T</a:t>
            </a:r>
            <a:r>
              <a:rPr lang="en-US" sz="2400" dirty="0" smtClean="0"/>
              <a:t> → measure of the link between the content of water vapor in air and its maximal capacity in the same conditions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133600" y="3352800"/>
            <a:ext cx="4855311" cy="718732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Atmospheric</a:t>
            </a:r>
            <a:r>
              <a:rPr lang="fr-BE" sz="2800" dirty="0"/>
              <a:t> corrections: Air </a:t>
            </a:r>
            <a:r>
              <a:rPr lang="fr-BE" sz="2800" dirty="0" err="1" smtClean="0"/>
              <a:t>density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Examples of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w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at </a:t>
            </a:r>
            <a:r>
              <a:rPr lang="en-US" sz="2000" i="1" dirty="0" smtClean="0"/>
              <a:t>T =</a:t>
            </a:r>
            <a:r>
              <a:rPr lang="en-US" sz="2000" dirty="0" smtClean="0"/>
              <a:t> 295.15 K and </a:t>
            </a:r>
            <a:r>
              <a:rPr lang="en-US" sz="2000" i="1" dirty="0" smtClean="0"/>
              <a:t>RH =</a:t>
            </a:r>
            <a:r>
              <a:rPr lang="en-US" sz="2000" dirty="0" smtClean="0"/>
              <a:t> 100% →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w</a:t>
            </a:r>
            <a:r>
              <a:rPr lang="en-US" sz="2000" dirty="0" smtClean="0"/>
              <a:t> </a:t>
            </a:r>
            <a:r>
              <a:rPr lang="en-US" sz="2000" i="1" dirty="0" smtClean="0"/>
              <a:t>=</a:t>
            </a:r>
            <a:r>
              <a:rPr lang="en-US" sz="2000" dirty="0" smtClean="0"/>
              <a:t> 2643.33 Pa</a:t>
            </a:r>
          </a:p>
          <a:p>
            <a:pPr lvl="1"/>
            <a:r>
              <a:rPr lang="en-US" sz="2000" dirty="0" smtClean="0"/>
              <a:t>at </a:t>
            </a:r>
            <a:r>
              <a:rPr lang="en-US" sz="2000" i="1" dirty="0" smtClean="0"/>
              <a:t>T =</a:t>
            </a:r>
            <a:r>
              <a:rPr lang="en-US" sz="2000" dirty="0" smtClean="0"/>
              <a:t> 295.15 K and </a:t>
            </a:r>
            <a:r>
              <a:rPr lang="en-US" sz="2000" i="1" dirty="0" smtClean="0"/>
              <a:t>RH =</a:t>
            </a:r>
            <a:r>
              <a:rPr lang="en-US" sz="2000" dirty="0" smtClean="0"/>
              <a:t> 50% →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w</a:t>
            </a:r>
            <a:r>
              <a:rPr lang="en-US" sz="2000" dirty="0" smtClean="0"/>
              <a:t> </a:t>
            </a:r>
            <a:r>
              <a:rPr lang="en-US" sz="2000" i="1" dirty="0" smtClean="0"/>
              <a:t>=</a:t>
            </a:r>
            <a:r>
              <a:rPr lang="en-US" sz="2000" dirty="0" smtClean="0"/>
              <a:t> 1321.73 Pa</a:t>
            </a:r>
          </a:p>
          <a:p>
            <a:endParaRPr lang="en-US" sz="2400" dirty="0" smtClean="0"/>
          </a:p>
          <a:p>
            <a:r>
              <a:rPr lang="en-US" sz="2400" dirty="0" smtClean="0"/>
              <a:t>Examples of modifications of the density </a:t>
            </a:r>
            <a:r>
              <a:rPr lang="en-US" sz="2400" dirty="0" smtClean="0">
                <a:latin typeface="cmmi10"/>
              </a:rPr>
              <a:t>½</a:t>
            </a:r>
            <a:r>
              <a:rPr lang="en-US" sz="2400" dirty="0" smtClean="0"/>
              <a:t>: </a:t>
            </a:r>
            <a:r>
              <a:rPr lang="en-US" sz="2000" dirty="0" smtClean="0"/>
              <a:t>If </a:t>
            </a:r>
            <a:r>
              <a:rPr lang="en-US" sz="2000" i="1" dirty="0" smtClean="0"/>
              <a:t>P =</a:t>
            </a:r>
            <a:r>
              <a:rPr lang="en-US" sz="2000" dirty="0" smtClean="0"/>
              <a:t> 101325 Pa and		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w</a:t>
            </a:r>
            <a:r>
              <a:rPr lang="en-US" sz="2000" dirty="0" smtClean="0"/>
              <a:t> </a:t>
            </a:r>
            <a:r>
              <a:rPr lang="en-US" sz="2000" i="1" dirty="0" smtClean="0"/>
              <a:t>=</a:t>
            </a:r>
            <a:r>
              <a:rPr lang="en-US" sz="2000" dirty="0" smtClean="0"/>
              <a:t> 1321.73 Pa → </a:t>
            </a:r>
            <a:r>
              <a:rPr lang="en-US" sz="2000" dirty="0" smtClean="0">
                <a:latin typeface="cmmi10"/>
              </a:rPr>
              <a:t>½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(humid air) &lt; by 0.5% compared to </a:t>
            </a:r>
            <a:r>
              <a:rPr lang="en-US" sz="2000" dirty="0" smtClean="0">
                <a:latin typeface="cmmi10"/>
              </a:rPr>
              <a:t>½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of dry air (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w</a:t>
            </a:r>
            <a:r>
              <a:rPr lang="en-US" sz="2000" dirty="0" smtClean="0"/>
              <a:t> </a:t>
            </a:r>
            <a:r>
              <a:rPr lang="en-US" sz="2000" i="1" dirty="0" smtClean="0"/>
              <a:t>= </a:t>
            </a:r>
            <a:r>
              <a:rPr lang="en-US" sz="2000" dirty="0" smtClean="0"/>
              <a:t>0 Pa)</a:t>
            </a:r>
          </a:p>
          <a:p>
            <a:endParaRPr lang="en-US" sz="2400" dirty="0" smtClean="0"/>
          </a:p>
          <a:p>
            <a:r>
              <a:rPr lang="en-US" sz="2400" dirty="0" smtClean="0"/>
              <a:t>All these parameters have to be frequently measured during a long series of measurements</a:t>
            </a:r>
          </a:p>
          <a:p>
            <a:endParaRPr lang="en-US" sz="2400" dirty="0" smtClean="0"/>
          </a:p>
          <a:p>
            <a:r>
              <a:rPr lang="en-US" sz="2400" dirty="0" smtClean="0"/>
              <a:t>The humidity effect is often neglected because it also implies a correction on </a:t>
            </a:r>
            <a:r>
              <a:rPr lang="en-US" sz="2400" i="1" dirty="0" smtClean="0"/>
              <a:t>W/e</a:t>
            </a:r>
            <a:r>
              <a:rPr lang="en-US" sz="2400" dirty="0" smtClean="0"/>
              <a:t> varying in the opposite direction with the density correction → net error extremely small (&lt; 0.3 %)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800" dirty="0"/>
              <a:t>Ion chamber with plane-parallel </a:t>
            </a:r>
            <a:r>
              <a:rPr lang="en-US" sz="2800" dirty="0" smtClean="0"/>
              <a:t>electrodes </a:t>
            </a:r>
            <a:r>
              <a:rPr lang="fr-BE" sz="2800" dirty="0" smtClean="0"/>
              <a:t>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3352800"/>
            <a:ext cx="8305800" cy="3352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We consider an ion chamber with </a:t>
            </a:r>
            <a:r>
              <a:rPr lang="en-US" sz="2000" i="1" dirty="0" smtClean="0">
                <a:latin typeface="cmsy10"/>
              </a:rPr>
              <a:t>k</a:t>
            </a:r>
            <a:r>
              <a:rPr lang="en-US" sz="2000" dirty="0" smtClean="0"/>
              <a:t> electrodes (area </a:t>
            </a:r>
            <a:r>
              <a:rPr lang="en-US" sz="2000" i="1" dirty="0" smtClean="0"/>
              <a:t>S)</a:t>
            </a:r>
            <a:r>
              <a:rPr lang="en-US" sz="2000" dirty="0" smtClean="0"/>
              <a:t> separated by a distance </a:t>
            </a:r>
            <a:r>
              <a:rPr lang="en-US" sz="2000" i="1" dirty="0" smtClean="0"/>
              <a:t>d</a:t>
            </a:r>
            <a:endParaRPr lang="en-US" sz="2000" dirty="0" smtClean="0"/>
          </a:p>
          <a:p>
            <a:r>
              <a:rPr lang="en-US" sz="2000" dirty="0" smtClean="0"/>
              <a:t>The OX axis is </a:t>
            </a:r>
            <a:r>
              <a:rPr lang="en-US" sz="2000" dirty="0" smtClean="0">
                <a:latin typeface="cmsy10"/>
              </a:rPr>
              <a:t>?</a:t>
            </a:r>
            <a:r>
              <a:rPr lang="en-US" sz="2000" dirty="0" smtClean="0"/>
              <a:t> to the </a:t>
            </a:r>
            <a:r>
              <a:rPr lang="en-US" sz="2000" dirty="0"/>
              <a:t>e</a:t>
            </a:r>
            <a:r>
              <a:rPr lang="en-US" sz="2000" dirty="0" smtClean="0"/>
              <a:t>lectrodes and oriented from the positive electrode to the negative electrode → anode (+) is at </a:t>
            </a:r>
            <a:r>
              <a:rPr lang="en-US" sz="2000" i="1" dirty="0" smtClean="0"/>
              <a:t>x = 0 </a:t>
            </a:r>
            <a:r>
              <a:rPr lang="en-US" sz="2000" dirty="0" smtClean="0"/>
              <a:t>and cathode (−) at </a:t>
            </a:r>
            <a:r>
              <a:rPr lang="en-US" sz="2000" i="1" dirty="0" smtClean="0"/>
              <a:t>x = d</a:t>
            </a:r>
          </a:p>
          <a:p>
            <a:r>
              <a:rPr lang="en-US" sz="2000" dirty="0" smtClean="0"/>
              <a:t>The electric field produced by the ions is negligible (at first approximation) compared to the applied field E</a:t>
            </a:r>
            <a:r>
              <a:rPr lang="en-US" sz="2000" baseline="-25000" dirty="0" smtClean="0"/>
              <a:t>0</a:t>
            </a:r>
            <a:endParaRPr lang="en-US" sz="2000" dirty="0" smtClean="0"/>
          </a:p>
          <a:p>
            <a:r>
              <a:rPr lang="en-US" sz="2000" dirty="0" smtClean="0"/>
              <a:t>As E</a:t>
            </a:r>
            <a:r>
              <a:rPr lang="en-US" sz="2000" baseline="-25000" dirty="0" smtClean="0"/>
              <a:t>0  </a:t>
            </a:r>
            <a:r>
              <a:rPr lang="en-US" sz="2000" dirty="0" smtClean="0"/>
              <a:t>is uniform, the drift velocities of positive (u</a:t>
            </a:r>
            <a:r>
              <a:rPr lang="en-US" sz="2000" baseline="-25000" dirty="0" smtClean="0"/>
              <a:t>+</a:t>
            </a:r>
            <a:r>
              <a:rPr lang="en-US" sz="2000" dirty="0" smtClean="0"/>
              <a:t>) and negative (u</a:t>
            </a:r>
            <a:r>
              <a:rPr lang="en-US" sz="2000" baseline="-25000" dirty="0" smtClean="0"/>
              <a:t>−</a:t>
            </a:r>
            <a:r>
              <a:rPr lang="en-US" sz="2000" dirty="0" smtClean="0"/>
              <a:t>) ions are constant</a:t>
            </a:r>
          </a:p>
          <a:p>
            <a:r>
              <a:rPr lang="en-US" sz="2000" dirty="0" smtClean="0"/>
              <a:t>The ionization rate </a:t>
            </a:r>
            <a:r>
              <a:rPr lang="en-US" sz="2000" i="1" dirty="0" smtClean="0"/>
              <a:t>q</a:t>
            </a:r>
            <a:r>
              <a:rPr lang="en-US" sz="2000" dirty="0" smtClean="0"/>
              <a:t> (number of ionizations per unit of time and volume) is assumed to be constant and uniform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657600" y="1295400"/>
            <a:ext cx="1752692" cy="2121932"/>
            <a:chOff x="3276600" y="2057400"/>
            <a:chExt cx="1752692" cy="2121932"/>
          </a:xfrm>
        </p:grpSpPr>
        <p:cxnSp>
          <p:nvCxnSpPr>
            <p:cNvPr id="7" name="Connecteur droit 6"/>
            <p:cNvCxnSpPr/>
            <p:nvPr/>
          </p:nvCxnSpPr>
          <p:spPr>
            <a:xfrm rot="5400000">
              <a:off x="2705100" y="3086100"/>
              <a:ext cx="1600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>
              <a:off x="3696494" y="3085306"/>
              <a:ext cx="16002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>
              <a:off x="3276600" y="3733800"/>
              <a:ext cx="1676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3276600" y="3733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0</a:t>
              </a:r>
              <a:endParaRPr lang="fr-BE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724400" y="37338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X</a:t>
              </a:r>
              <a:endParaRPr lang="fr-BE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3505200" y="23622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886200" y="20574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d</a:t>
              </a:r>
              <a:endParaRPr lang="fr-BE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3505200" y="3886200"/>
              <a:ext cx="609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657600" y="38100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smtClean="0"/>
                <a:t>x</a:t>
              </a:r>
              <a:endParaRPr lang="fr-BE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73162"/>
          </a:xfrm>
        </p:spPr>
        <p:txBody>
          <a:bodyPr>
            <a:normAutofit/>
          </a:bodyPr>
          <a:lstStyle/>
          <a:p>
            <a:r>
              <a:rPr lang="fr-BE" sz="2800" dirty="0" err="1"/>
              <a:t>Atmospheric</a:t>
            </a:r>
            <a:r>
              <a:rPr lang="fr-BE" sz="2800" dirty="0"/>
              <a:t> </a:t>
            </a:r>
            <a:r>
              <a:rPr lang="fr-BE" sz="2800" dirty="0" smtClean="0"/>
              <a:t>corrections: </a:t>
            </a:r>
            <a:r>
              <a:rPr lang="fr-BE" sz="2800" dirty="0" err="1"/>
              <a:t>E</a:t>
            </a:r>
            <a:r>
              <a:rPr lang="fr-BE" sz="2800" dirty="0" err="1" smtClean="0"/>
              <a:t>ffect</a:t>
            </a:r>
            <a:r>
              <a:rPr lang="fr-BE" sz="2800" dirty="0" smtClean="0"/>
              <a:t> of </a:t>
            </a:r>
            <a:r>
              <a:rPr lang="fr-BE" sz="2800" dirty="0" err="1" smtClean="0"/>
              <a:t>humidity</a:t>
            </a:r>
            <a:r>
              <a:rPr lang="fr-BE" sz="2800" dirty="0" smtClean="0"/>
              <a:t> on </a:t>
            </a:r>
            <a:r>
              <a:rPr lang="fr-BE" sz="2800" i="1" dirty="0" smtClean="0"/>
              <a:t>W/e </a:t>
            </a:r>
            <a:r>
              <a:rPr lang="fr-BE" sz="2800" dirty="0" smtClean="0"/>
              <a:t>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dry air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humid air </a:t>
            </a:r>
            <a:r>
              <a:rPr lang="en-US" sz="2400" i="1" dirty="0" smtClean="0"/>
              <a:t>(W/e)</a:t>
            </a:r>
            <a:r>
              <a:rPr lang="en-US" sz="2400" i="1" baseline="-25000" dirty="0" smtClean="0"/>
              <a:t>h</a:t>
            </a:r>
            <a:r>
              <a:rPr lang="en-US" sz="2400" i="1" dirty="0" smtClean="0"/>
              <a:t> &lt; (W/e)</a:t>
            </a:r>
            <a:r>
              <a:rPr lang="en-US" sz="2400" i="1" baseline="-25000" dirty="0" smtClean="0"/>
              <a:t>a  </a:t>
            </a:r>
            <a:r>
              <a:rPr lang="en-US" sz="2400" dirty="0" smtClean="0"/>
              <a:t>but the </a:t>
            </a:r>
            <a:r>
              <a:rPr lang="en-US" sz="2400" dirty="0" smtClean="0">
                <a:latin typeface="cmmi10"/>
              </a:rPr>
              <a:t>½</a:t>
            </a:r>
            <a:r>
              <a:rPr lang="en-US" sz="2400" dirty="0" smtClean="0"/>
              <a:t> of air </a:t>
            </a:r>
            <a:r>
              <a:rPr lang="en-US" sz="2400" dirty="0" smtClean="0">
                <a:latin typeface="Calibri"/>
              </a:rPr>
              <a:t>↘ f</a:t>
            </a:r>
            <a:r>
              <a:rPr lang="en-US" sz="2400" dirty="0" smtClean="0"/>
              <a:t>or humid air and as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→ the effects counterbalance</a:t>
            </a:r>
          </a:p>
          <a:p>
            <a:r>
              <a:rPr lang="en-US" sz="2400" dirty="0" smtClean="0"/>
              <a:t>However humidity of air also influences on </a:t>
            </a:r>
            <a:r>
              <a:rPr lang="en-US" sz="2400" i="1" dirty="0" err="1" smtClean="0"/>
              <a:t>dE</a:t>
            </a:r>
            <a:r>
              <a:rPr lang="en-US" sz="2400" i="1" dirty="0" smtClean="0"/>
              <a:t>/dx</a:t>
            </a:r>
          </a:p>
        </p:txBody>
      </p:sp>
      <p:pic>
        <p:nvPicPr>
          <p:cNvPr id="16" name="Image 1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240456" y="2209800"/>
            <a:ext cx="2641140" cy="344571"/>
          </a:xfrm>
          <a:prstGeom prst="rect">
            <a:avLst/>
          </a:prstGeom>
          <a:noFill/>
          <a:ln/>
          <a:effectLst/>
        </p:spPr>
      </p:pic>
      <p:pic>
        <p:nvPicPr>
          <p:cNvPr id="15" name="Imag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867343" y="3733800"/>
            <a:ext cx="3475656" cy="718567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rmAutofit/>
          </a:bodyPr>
          <a:lstStyle/>
          <a:p>
            <a:r>
              <a:rPr lang="fr-BE" sz="2800" dirty="0" err="1"/>
              <a:t>Atmospheric</a:t>
            </a:r>
            <a:r>
              <a:rPr lang="fr-BE" sz="2800" dirty="0"/>
              <a:t> corrections: </a:t>
            </a:r>
            <a:r>
              <a:rPr lang="fr-BE" sz="2800" dirty="0" err="1" smtClean="0"/>
              <a:t>Effect</a:t>
            </a:r>
            <a:r>
              <a:rPr lang="fr-BE" sz="2800" dirty="0" smtClean="0"/>
              <a:t> </a:t>
            </a:r>
            <a:r>
              <a:rPr lang="fr-BE" sz="2800" dirty="0"/>
              <a:t>of </a:t>
            </a:r>
            <a:r>
              <a:rPr lang="fr-BE" sz="2800" dirty="0" err="1"/>
              <a:t>humidity</a:t>
            </a:r>
            <a:r>
              <a:rPr lang="fr-BE" sz="2800" dirty="0"/>
              <a:t> on </a:t>
            </a:r>
            <a:r>
              <a:rPr lang="fr-BE" sz="2800" i="1" dirty="0"/>
              <a:t>W/e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consider a cavity ionization chamber under a flux of X-rays (for instance) constant,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 = c</a:t>
            </a:r>
          </a:p>
          <a:p>
            <a:r>
              <a:rPr lang="en-US" sz="2400" dirty="0" smtClean="0"/>
              <a:t>We assume that it is filled successively with dry air sec and with humid air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term &gt; 1 and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term &lt; 1 </a:t>
            </a:r>
            <a:r>
              <a:rPr lang="en-US" sz="2400" i="1" dirty="0" smtClean="0"/>
              <a:t>→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h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 </a:t>
            </a:r>
            <a:r>
              <a:rPr lang="en-US" sz="2400" dirty="0" smtClean="0"/>
              <a:t>is relatively « flat » → 1.0028 </a:t>
            </a:r>
            <a:r>
              <a:rPr lang="en-US" sz="2400" dirty="0" smtClean="0">
                <a:latin typeface="cmsy10"/>
              </a:rPr>
              <a:t>§</a:t>
            </a:r>
            <a:r>
              <a:rPr lang="en-US" sz="2400" dirty="0" smtClean="0"/>
              <a:t> 0.0003 (15% </a:t>
            </a:r>
            <a:r>
              <a:rPr lang="en-US" sz="2400" i="1" dirty="0" smtClean="0"/>
              <a:t>&lt; RH &lt; </a:t>
            </a:r>
            <a:r>
              <a:rPr lang="en-US" sz="2400" dirty="0" smtClean="0"/>
              <a:t>75%)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762000" y="3352800"/>
            <a:ext cx="7638213" cy="746075"/>
          </a:xfrm>
          <a:prstGeom prst="rect">
            <a:avLst/>
          </a:prstGeom>
          <a:noFill/>
          <a:ln/>
          <a:effectLst/>
        </p:spPr>
      </p:pic>
      <p:sp>
        <p:nvSpPr>
          <p:cNvPr id="10" name="Flèche droite 9"/>
          <p:cNvSpPr/>
          <p:nvPr/>
        </p:nvSpPr>
        <p:spPr>
          <a:xfrm>
            <a:off x="21336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429000" y="4267200"/>
            <a:ext cx="2842800" cy="1176746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161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Effects</a:t>
            </a:r>
            <a:r>
              <a:rPr lang="fr-BE" sz="2800" dirty="0" smtClean="0"/>
              <a:t> of </a:t>
            </a:r>
            <a:r>
              <a:rPr lang="fr-BE" sz="2800" dirty="0" err="1" smtClean="0"/>
              <a:t>humidity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752600"/>
            <a:ext cx="504289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Ion chamber with plane-parallel electrodes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quantity </a:t>
            </a:r>
            <a:r>
              <a:rPr lang="en-US" sz="2400" dirty="0"/>
              <a:t>of + charges </a:t>
            </a:r>
            <a:r>
              <a:rPr lang="en-US" sz="2400" dirty="0" smtClean="0"/>
              <a:t>produced between </a:t>
            </a:r>
            <a:r>
              <a:rPr lang="en-US" sz="2400" i="1" dirty="0" smtClean="0"/>
              <a:t>0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dirty="0" smtClean="0"/>
              <a:t> in the time interval </a:t>
            </a:r>
            <a:r>
              <a:rPr lang="en-US" sz="2400" i="1" dirty="0" err="1" smtClean="0"/>
              <a:t>dt</a:t>
            </a:r>
            <a:r>
              <a:rPr lang="en-US" sz="2400" dirty="0" smtClean="0"/>
              <a:t> is equal to the quantity of charges crossing the plane </a:t>
            </a:r>
            <a:r>
              <a:rPr lang="en-US" sz="2400" i="1" dirty="0" smtClean="0"/>
              <a:t>X = x </a:t>
            </a:r>
            <a:r>
              <a:rPr lang="en-US" sz="2400" dirty="0" smtClean="0"/>
              <a:t>in the same time interval → with </a:t>
            </a:r>
            <a:r>
              <a:rPr lang="en-US" sz="2400" i="1" dirty="0" smtClean="0"/>
              <a:t>n</a:t>
            </a:r>
            <a:r>
              <a:rPr lang="en-US" sz="2400" i="1" baseline="30000" dirty="0" smtClean="0"/>
              <a:t>+</a:t>
            </a:r>
            <a:r>
              <a:rPr lang="en-US" sz="2400" i="1" dirty="0" smtClean="0"/>
              <a:t>(x) </a:t>
            </a:r>
            <a:r>
              <a:rPr lang="en-US" sz="2400" dirty="0" smtClean="0"/>
              <a:t>and </a:t>
            </a:r>
            <a:r>
              <a:rPr lang="en-US" sz="2400" i="1" dirty="0" smtClean="0"/>
              <a:t>n</a:t>
            </a:r>
            <a:r>
              <a:rPr lang="en-US" sz="2400" i="1" baseline="30000" dirty="0" smtClean="0"/>
              <a:t>-</a:t>
            </a:r>
            <a:r>
              <a:rPr lang="en-US" sz="2400" i="1" dirty="0" smtClean="0"/>
              <a:t>(x)</a:t>
            </a:r>
            <a:r>
              <a:rPr lang="en-US" sz="2400" dirty="0" smtClean="0"/>
              <a:t> the bulk densities of charges at the distance </a:t>
            </a:r>
            <a:r>
              <a:rPr lang="en-US" sz="2400" i="1" dirty="0" smtClean="0"/>
              <a:t>x</a:t>
            </a:r>
            <a:r>
              <a:rPr lang="en-US" sz="2400" dirty="0" smtClean="0"/>
              <a:t> of the anode →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839520" y="3429000"/>
            <a:ext cx="4078100" cy="925440"/>
          </a:xfrm>
          <a:prstGeom prst="rect">
            <a:avLst/>
          </a:prstGeom>
          <a:noFill/>
          <a:ln/>
          <a:effectLst/>
        </p:spPr>
      </p:pic>
      <p:sp>
        <p:nvSpPr>
          <p:cNvPr id="9" name="Flèche droite 8"/>
          <p:cNvSpPr/>
          <p:nvPr/>
        </p:nvSpPr>
        <p:spPr>
          <a:xfrm>
            <a:off x="1828800" y="548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353139" y="4876800"/>
            <a:ext cx="2637410" cy="1576690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Ion chamber with plane-parallel electrodes </a:t>
            </a:r>
            <a:r>
              <a:rPr lang="fr-BE" sz="2800" dirty="0" smtClean="0"/>
              <a:t>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recombination rate R’ (per unit of surface and time - 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is: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i="1" dirty="0" err="1" smtClean="0"/>
              <a:t>qd</a:t>
            </a:r>
            <a:r>
              <a:rPr lang="en-US" sz="2400" dirty="0" smtClean="0"/>
              <a:t>, the number of ionizations per unit of surface and time, we define the collection efficiency of charges </a:t>
            </a:r>
            <a:r>
              <a:rPr lang="en-US" sz="2400" i="1" dirty="0" smtClean="0"/>
              <a:t>f</a:t>
            </a:r>
            <a:r>
              <a:rPr lang="en-US" sz="2400" dirty="0" smtClean="0"/>
              <a:t> as the ratio between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coll</a:t>
            </a:r>
            <a:r>
              <a:rPr lang="en-US" sz="2400" dirty="0" smtClean="0"/>
              <a:t>, the collected charge at the </a:t>
            </a:r>
            <a:r>
              <a:rPr lang="en-US" sz="2400" dirty="0"/>
              <a:t>e</a:t>
            </a:r>
            <a:r>
              <a:rPr lang="en-US" sz="2400" dirty="0" smtClean="0"/>
              <a:t>lectrodes and </a:t>
            </a:r>
            <a:r>
              <a:rPr lang="en-US" sz="2400" i="1" dirty="0" smtClean="0"/>
              <a:t>Q</a:t>
            </a:r>
            <a:r>
              <a:rPr lang="en-US" sz="2400" dirty="0" smtClean="0"/>
              <a:t>, the charge produced in the chamber by a constant radiation field →</a:t>
            </a:r>
          </a:p>
        </p:txBody>
      </p:sp>
      <p:pic>
        <p:nvPicPr>
          <p:cNvPr id="11" name="Image 1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0" y="2514600"/>
            <a:ext cx="9010504" cy="848164"/>
          </a:xfrm>
          <a:prstGeom prst="rect">
            <a:avLst/>
          </a:prstGeom>
          <a:noFill/>
          <a:ln/>
          <a:effectLst/>
        </p:spPr>
      </p:pic>
      <p:pic>
        <p:nvPicPr>
          <p:cNvPr id="7" name="Image 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371600" y="5486400"/>
            <a:ext cx="6430774" cy="816825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00904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Ion chamber with plane-parallel electrodes </a:t>
            </a:r>
            <a:r>
              <a:rPr lang="fr-BE" sz="2800" dirty="0" smtClean="0"/>
              <a:t>(4)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drift velocity of a charge </a:t>
            </a:r>
            <a:r>
              <a:rPr lang="en-US" sz="2400" i="1" dirty="0" smtClean="0"/>
              <a:t>u</a:t>
            </a:r>
            <a:r>
              <a:rPr lang="en-US" sz="2400" dirty="0" smtClean="0"/>
              <a:t> is linked  to the applied electric field </a:t>
            </a:r>
            <a:r>
              <a:rPr lang="en-US" sz="2400" i="1" dirty="0" smtClean="0"/>
              <a:t>E</a:t>
            </a:r>
            <a:r>
              <a:rPr lang="en-US" sz="2400" dirty="0" smtClean="0"/>
              <a:t> by </a:t>
            </a:r>
            <a:r>
              <a:rPr lang="en-US" sz="2400" i="1" dirty="0" smtClean="0"/>
              <a:t>u =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i="1" dirty="0" smtClean="0"/>
              <a:t>E</a:t>
            </a:r>
            <a:r>
              <a:rPr lang="en-US" sz="2400" dirty="0" smtClean="0"/>
              <a:t> (with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, the mobility –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V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 this case the applied potential </a:t>
            </a:r>
            <a:r>
              <a:rPr lang="en-US" sz="2400" i="1" dirty="0" smtClean="0"/>
              <a:t>U</a:t>
            </a:r>
            <a:r>
              <a:rPr lang="en-US" sz="2400" i="1" baseline="-25000" dirty="0" smtClean="0"/>
              <a:t>0 </a:t>
            </a:r>
            <a:r>
              <a:rPr lang="en-US" sz="2400" i="1" dirty="0" smtClean="0"/>
              <a:t>= Ed</a:t>
            </a:r>
            <a:r>
              <a:rPr lang="en-US" sz="2400" dirty="0" smtClean="0"/>
              <a:t>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i="1" dirty="0" smtClean="0"/>
              <a:t>m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 a constant of the gas (for air NCTP </a:t>
            </a:r>
            <a:r>
              <a:rPr lang="en-US" sz="2400" i="1" dirty="0" smtClean="0"/>
              <a:t>m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 =</a:t>
            </a:r>
            <a:r>
              <a:rPr lang="en-US" sz="2400" dirty="0" smtClean="0"/>
              <a:t> 6.47 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V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sm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Calculation accounting for the electric field produced by the space charges (→ non-uniform </a:t>
            </a:r>
            <a:r>
              <a:rPr lang="en-US" sz="2400" i="1" dirty="0" smtClean="0"/>
              <a:t>E</a:t>
            </a:r>
            <a:r>
              <a:rPr lang="en-US" sz="2400" dirty="0" smtClean="0"/>
              <a:t>) gives → 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535219" y="3048000"/>
            <a:ext cx="5941753" cy="1012821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505200" y="5867400"/>
            <a:ext cx="1762928" cy="816825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Cylindrical ion </a:t>
            </a:r>
            <a:r>
              <a:rPr lang="en-US" sz="2800" dirty="0" smtClean="0"/>
              <a:t>chamber </a:t>
            </a:r>
            <a:r>
              <a:rPr lang="fr-BE" sz="2800" dirty="0" smtClean="0"/>
              <a:t>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Same arguments can be applied (with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 dependent on the position </a:t>
            </a:r>
            <a:r>
              <a:rPr lang="en-US" sz="2400" i="1" dirty="0" smtClean="0"/>
              <a:t>r</a:t>
            </a:r>
            <a:r>
              <a:rPr lang="en-US" sz="2400" dirty="0" smtClean="0"/>
              <a:t>) to a cylindrical ion chamber (with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, the intern and extern radii of the electrodes and </a:t>
            </a:r>
            <a:r>
              <a:rPr lang="en-US" sz="2400" i="1" dirty="0" smtClean="0"/>
              <a:t>L</a:t>
            </a:r>
            <a:r>
              <a:rPr lang="en-US" sz="2400" dirty="0" smtClean="0"/>
              <a:t>, the length of the cylinder):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209800" y="2895600"/>
            <a:ext cx="4606925" cy="3062287"/>
            <a:chOff x="1905000" y="1295400"/>
            <a:chExt cx="4606925" cy="3062287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1295400"/>
              <a:ext cx="4454525" cy="306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Connecteur droit avec flèche 11"/>
            <p:cNvCxnSpPr/>
            <p:nvPr/>
          </p:nvCxnSpPr>
          <p:spPr>
            <a:xfrm>
              <a:off x="1905000" y="2590800"/>
              <a:ext cx="9144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3124200" y="29718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Connecteur droit 13"/>
            <p:cNvCxnSpPr/>
            <p:nvPr/>
          </p:nvCxnSpPr>
          <p:spPr>
            <a:xfrm rot="10800000">
              <a:off x="3124200" y="3099816"/>
              <a:ext cx="228600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3276600" y="3352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200400" y="3200400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286000" y="5638800"/>
            <a:ext cx="18235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600" dirty="0" smtClean="0"/>
              <a:t>anode </a:t>
            </a:r>
            <a:r>
              <a:rPr lang="fr-BE" sz="1600" dirty="0" err="1" smtClean="0"/>
              <a:t>with</a:t>
            </a:r>
            <a:r>
              <a:rPr lang="fr-BE" sz="1600" dirty="0" smtClean="0"/>
              <a:t> radius a</a:t>
            </a:r>
            <a:endParaRPr lang="fr-BE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219200" y="3810000"/>
            <a:ext cx="19849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600" dirty="0" smtClean="0"/>
              <a:t>cathode </a:t>
            </a:r>
            <a:r>
              <a:rPr lang="fr-BE" sz="1600" dirty="0" err="1" smtClean="0"/>
              <a:t>with</a:t>
            </a:r>
            <a:r>
              <a:rPr lang="fr-BE" sz="1600" dirty="0" smtClean="0"/>
              <a:t> radius b</a:t>
            </a:r>
            <a:endParaRPr lang="fr-BE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Cylindrical ion </a:t>
            </a:r>
            <a:r>
              <a:rPr lang="en-US" sz="2800" dirty="0" smtClean="0"/>
              <a:t>chamber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4876800"/>
            <a:ext cx="80772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</a:t>
            </a:r>
            <a:r>
              <a:rPr lang="fr-BE" sz="2400" dirty="0"/>
              <a:t>F</a:t>
            </a:r>
            <a:r>
              <a:rPr lang="fr-BE" sz="2400" dirty="0" smtClean="0"/>
              <a:t>or </a:t>
            </a:r>
            <a:r>
              <a:rPr lang="fr-BE" sz="2400" dirty="0" err="1" smtClean="0"/>
              <a:t>cylindrical</a:t>
            </a:r>
            <a:r>
              <a:rPr lang="fr-BE" sz="2400" dirty="0" smtClean="0"/>
              <a:t> </a:t>
            </a:r>
            <a:r>
              <a:rPr lang="fr-BE" sz="2400" dirty="0" err="1" smtClean="0"/>
              <a:t>chamber</a:t>
            </a:r>
            <a:r>
              <a:rPr lang="fr-BE" sz="2400" dirty="0" smtClean="0"/>
              <a:t> →</a:t>
            </a:r>
          </a:p>
        </p:txBody>
      </p:sp>
      <p:pic>
        <p:nvPicPr>
          <p:cNvPr id="13" name="Image 1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665467" y="1600200"/>
            <a:ext cx="5516058" cy="960120"/>
          </a:xfrm>
          <a:prstGeom prst="rect">
            <a:avLst/>
          </a:prstGeom>
          <a:noFill/>
          <a:ln/>
          <a:effectLst/>
        </p:spPr>
      </p:pic>
      <p:sp>
        <p:nvSpPr>
          <p:cNvPr id="7" name="Flèche droite 6"/>
          <p:cNvSpPr/>
          <p:nvPr/>
        </p:nvSpPr>
        <p:spPr>
          <a:xfrm>
            <a:off x="1600200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208084" y="2895600"/>
            <a:ext cx="2877574" cy="1849868"/>
          </a:xfrm>
          <a:prstGeom prst="rect">
            <a:avLst/>
          </a:prstGeom>
          <a:noFill/>
          <a:ln/>
          <a:effectLst/>
        </p:spPr>
      </p:pic>
      <p:pic>
        <p:nvPicPr>
          <p:cNvPr id="21" name="Image 2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79336" y="5486400"/>
            <a:ext cx="2415218" cy="783527"/>
          </a:xfrm>
          <a:prstGeom prst="rect">
            <a:avLst/>
          </a:prstGeom>
          <a:noFill/>
          <a:ln/>
          <a:effectLst/>
        </p:spPr>
      </p:pic>
      <p:sp>
        <p:nvSpPr>
          <p:cNvPr id="17" name="Flèche droite 16"/>
          <p:cNvSpPr/>
          <p:nvPr/>
        </p:nvSpPr>
        <p:spPr>
          <a:xfrm>
            <a:off x="3276600" y="563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2" name="Image 2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397519" y="5486400"/>
            <a:ext cx="4506748" cy="783783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82878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1837" y="3886200"/>
            <a:ext cx="8992192" cy="2528569"/>
          </a:xfrm>
          <a:prstGeom prst="rect">
            <a:avLst/>
          </a:prstGeom>
          <a:noFill/>
          <a:ln/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Cylindrical ion </a:t>
            </a:r>
            <a:r>
              <a:rPr lang="en-US" sz="2800" dirty="0" smtClean="0"/>
              <a:t>chamber </a:t>
            </a:r>
            <a:r>
              <a:rPr lang="fr-BE" sz="2800" dirty="0" smtClean="0"/>
              <a:t>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799" y="3352800"/>
            <a:ext cx="8699229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The recombination rate R’’ (per unit of length and time - m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is:</a:t>
            </a:r>
          </a:p>
          <a:p>
            <a:endParaRPr lang="en-US" sz="2400" dirty="0" smtClean="0"/>
          </a:p>
        </p:txBody>
      </p:sp>
      <p:sp>
        <p:nvSpPr>
          <p:cNvPr id="6" name="Flèche droite 5"/>
          <p:cNvSpPr/>
          <p:nvPr/>
        </p:nvSpPr>
        <p:spPr>
          <a:xfrm>
            <a:off x="990600" y="1981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362200" y="1219200"/>
            <a:ext cx="5584584" cy="2020482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1926" y="900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Cylindrical ion </a:t>
            </a:r>
            <a:r>
              <a:rPr lang="en-US" sz="2800" dirty="0" smtClean="0"/>
              <a:t>chamber </a:t>
            </a:r>
            <a:r>
              <a:rPr lang="fr-BE" sz="2800" dirty="0" smtClean="0"/>
              <a:t>(4)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4495800"/>
            <a:ext cx="85344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</a:t>
            </a:r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490313" y="1295400"/>
            <a:ext cx="6236503" cy="3132907"/>
          </a:xfrm>
          <a:prstGeom prst="rect">
            <a:avLst/>
          </a:prstGeom>
          <a:noFill/>
          <a:ln/>
          <a:effectLst/>
        </p:spPr>
      </p:pic>
      <p:pic>
        <p:nvPicPr>
          <p:cNvPr id="12" name="Image 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362483" y="4876800"/>
            <a:ext cx="4453093" cy="1780893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&amp;&amp;qSxdt=n^+(x)Su_+dt\\&#10;&amp;&amp;qS(d-x)dt=n^-(x)Su_-d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9"/>
  <p:tag name="PICTUREFILESIZE" val="8938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u_\pm(r)=\mu_{\pm}E(r)=\mu_\pm\frac{U_0}{r\ln{(b/a)}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8"/>
  <p:tag name="PICTUREFILESIZE" val="9210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R''&amp;=&amp;\int_0^d\alpha n^+(r)n^-(r)2\pi rdr\\&#10;&amp;=&amp;\frac{\pi \alpha}{2\mu_-\mu_+}\left( \frac{qa^3\ln{(b/a)}}{U_0}\right)^2\int_a^b\frac{r}{a}\left[\left(\frac{b}{a}\right)^2-\left(\frac{r}{a}\right)^2\right]\left[ \left(\frac{r}{a}\right)^2-1\right]\frac{dr}{a}\\&#10;&amp;=&amp;\frac{\pi\alpha}{4\mu_-\mu_+}\left(\frac{qa^3\ln{(b/a)}}{U_0}\right)\frac{[(b/a)^2-1]^3}{6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13"/>
  <p:tag name="PICTUREFILESIZE" val="76588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&amp;&amp;n^+(r)=\frac{qa^2\ln{(b/a)}}{2\mu_+U_0}\left[ \left(\frac{r}{a}\right)^2-1\right]\\&#10;&amp;&amp;n^-(r)=\frac{qa^2\ln{(b/a)}}{2\mu_-U_0}\left[ \left(\frac{b}{a}\right)^2-\left(\frac{r}{a}\right)^2\right]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3"/>
  <p:tag name="PICTUREFILESIZE" val="2674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f&amp;=&amp;\frac{Q_{coll}}{Q}=1-\frac{R''}{\pi(b^2-a^2)q}\\&#10;&amp;=&amp;1-\frac{1}{6}\frac{\alpha q}{4\mu_-\mu_+}\left(\frac{a^2\ln{(b/a)^2}}{U_0}\right)^2[(b/a)^2-1]^2\\&#10;&amp;=&amp;1-\frac{1}{6}\frac{\alpha q}{\mu_-\mu_+}\left[\frac{(b-a)^4}{U_0^2}\right]\left[\frac{b+a}{b-a}\frac{\ln{(b/a)}}{2}\right]^2\\&#10;&amp;=&amp;1-\frac{1}{6}\xi^2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7"/>
  <p:tag name="PICTUREFILESIZE" val="65786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xi&amp;=&amp;\sqrt{\frac{\alpha}{\mu_+\mu_-}}\frac{\left[\kappa_{cyl}(b-a)\right]^2\sqrt{q}}{U_0}\\&#10;\kappa_{cyl}&amp;=&amp;\sqrt{\frac{b/a+1}{b/a-1}{\frac{\ln{(b/a)}}{2}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26703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xi&amp;=&amp;\sqrt{\frac{\alpha}{\mu_+\mu_-}}\frac{\left[\kappa_{sph}(b-a)\right]^2\sqrt{q}}{U_0}\\&#10;\kappa_{sph}&amp;=&amp;\sqrt{\frac{1}{3}\left(\frac{b}{a}+1+\frac{a}{b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9"/>
  <p:tag name="PICTUREFILESIZE" val="27405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1}{Q_{coll}}=\frac{1}{Q}+\frac{c}{U_0^2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4890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1}{Q_{coll}}=\frac{1}{Q}+\frac{c'}{U_0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4746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dn}{dt}&amp;=&amp;-\alpha n^2 {\mbox{~~with~~$n_0=n(0)$}}\\&#10;n(t)&amp;=&amp;\frac{n_0}{1+\alpha n_0t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5"/>
  <p:tag name="PICTUREFILESIZE" val="18160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R_T&amp;=&amp;\frac{1}{S}\int_0^TVdn=\frac{1}{S}\int_0^T wS\alpha n^2 dt \\&#10;&amp;=&amp;\alpha n_0^2\int_0^T\frac{(w_0-(u_++u_-)t}{(1+\alpha n_0t)^2}dt\\&#10;&amp;=&amp;n_0w_0[1-\frac{1}{\alpha n_0T}\ln{(1+\alpha n_0T)}]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3"/>
  <p:tag name="PICTUREFILESIZE" val="38944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&amp;&amp;n^+(x)=\frac{qx}{u_+}\\&#10;&amp;&amp;n^-(x)=\frac{q(d-x)}{u_-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7"/>
  <p:tag name="PICTUREFILESIZE" val="98590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f=1-\frac{R}{n_0w_0}=\frac{1}{\alpha n_0T}\ln{(1+\alpha n_0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1"/>
  <p:tag name="PICTUREFILESIZE" val="10290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alpha n_0T=\alpha n_0\frac{d}{u_++u_-}=\frac{\alpha n_0}{\mu_++\mu_-}\frac{d^2}{U_0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0"/>
  <p:tag name="PICTUREFILESIZE" val="11136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f\simeq 1-\frac{1}{2}\alpha n_0 T \rightarrow \frac{1}{Q_{coll}}=\frac{1}{Q}+\frac{c''}{U_0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5"/>
  <p:tag name="PICTUREFILESIZE" val="10346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d\rightarrow (a-b)\kappa_{cyl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6"/>
  <p:tag name="PICTUREFILESIZE" val="2023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d\rightarrow (a-b)\kappa_{sph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9"/>
  <p:tag name="PICTUREFILESIZE" val="2118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rho=\rho_{CNTP}\left( \frac{273.15}{T}\times\frac{P-0.3783P_w}{101325}\right)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9"/>
  <p:tag name="PICTUREFILESIZE" val="11770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(\overline W/e)_a = 33.97 {\mbox{~~J/C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2"/>
  <p:tag name="PICTUREFILESIZE" val="3082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D=\Phi \left(\frac{dE}{\rho dx}\right)=\frac{Q}{\rho V}\left( \frac{\overline W}{e}\right)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1"/>
  <p:tag name="PICTUREFILESIZE" val="8434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Phi=\frac{Q_a}{\rho_aV}\left( \frac{\overline W}{e}\right)_a\frac{1}{(dE/\rho dx)_a}=\Phi=\frac{Q_h}{\rho_hV}\left( \frac{\overline W}{e}\right)_h\frac{1}{(dE/\rho dx)_h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66"/>
  <p:tag name="PICTUREFILESIZE" val="19218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Q_h}{Q_a}=\frac{\left(\frac{\overline W}{e}\right)_a}{\left(\frac{\overline W}{e}\right)_h}\times \frac{\left(\frac{dE}{dx}\right)_h}{\left(\frac{dE}{dx}\right)_a} 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9"/>
  <p:tag name="PICTUREFILESIZE" val="11293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R'=\int_0^d\alpha n^+(x)n^-(x)dx=\frac{\alpha q^2d^2}{u_-u_+}\int_0^d\frac{x}{d}\left( 1-\frac{x}{d}\right)dx=\frac{1}{6}\frac{\alpha q^2d^3}{u_-u_+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76"/>
  <p:tag name="PICTUREFILESIZE" val="19928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f=\frac{Q_{coll}}{Q}=1-\frac{R'}{qd}=1-\frac{1}{6}\frac{\alpha qd^2}{u_-u_+}=1-\frac{1}{6}\xi^2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7"/>
  <p:tag name="PICTUREFILESIZE" val="13705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\xi=\sqrt{\frac{\alpha qd^2}{u_-u_+}}=\sqrt{\frac{\alpha}{\mu_+\mu_-}}\frac{d^2\sqrt{q}}{U_0}=m^2\frac{d^2\sqrt{q}}{U_0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2"/>
  <p:tag name="PICTUREFILESIZE" val="15706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f=\frac{1}{1+\frac{1}{6}\xi^2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3763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&amp;&amp;q\pi (r^2-a^2)Ldt=n^+(r)2\pi rLu_+(r)dt\\&#10;&amp;&amp;q\pi (b^2-r^2)Ldt=n^-(r)2\pi rLu_-(r)d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1"/>
  <p:tag name="PICTUREFILESIZE" val="12545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&amp;&amp;n^+(r)=\frac{q(r^2-a^2)}{2ru_+(r)}\\&#10;&amp;&amp;n^-(r)=\frac{q(b^2-r^2)}{2ru_-(r)}\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4"/>
  <p:tag name="PICTUREFILESIZE" val="12610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E(r)=\frac{U_0}{r\ln{(b/a)}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49547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871</Words>
  <Application>Microsoft Office PowerPoint</Application>
  <PresentationFormat>Affichage à l'écran (4:3)</PresentationFormat>
  <Paragraphs>176</Paragraphs>
  <Slides>22</Slides>
  <Notes>22</Notes>
  <HiddenSlides>0</HiddenSlides>
  <MMClips>22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cmmi10</vt:lpstr>
      <vt:lpstr>Calibri</vt:lpstr>
      <vt:lpstr>cmsy10</vt:lpstr>
      <vt:lpstr>Thème Office</vt:lpstr>
      <vt:lpstr>General theory of volume recombination in an ion chamber (Mie’s theory)</vt:lpstr>
      <vt:lpstr>Ion chamber with plane-parallel electrodes (1)</vt:lpstr>
      <vt:lpstr>Ion chamber with plane-parallel electrodes (2)</vt:lpstr>
      <vt:lpstr>Ion chamber with plane-parallel electrodes (3)</vt:lpstr>
      <vt:lpstr>Ion chamber with plane-parallel electrodes (4)</vt:lpstr>
      <vt:lpstr>Cylindrical ion chamber (1)</vt:lpstr>
      <vt:lpstr>Cylindrical ion chamber (2)</vt:lpstr>
      <vt:lpstr>Cylindrical ion chamber (3)</vt:lpstr>
      <vt:lpstr>Cylindrical ion chamber (4)</vt:lpstr>
      <vt:lpstr>Spherical ion chamber</vt:lpstr>
      <vt:lpstr>General extrapolation</vt:lpstr>
      <vt:lpstr>Columnar recombination</vt:lpstr>
      <vt:lpstr>Recombination for pulsed radiation</vt:lpstr>
      <vt:lpstr>Boag’s theory for pulse irradiation (1) </vt:lpstr>
      <vt:lpstr>Boag’s theory for pulse irradiation (2) </vt:lpstr>
      <vt:lpstr>Boag’s theory for pulse irradiation (3) </vt:lpstr>
      <vt:lpstr>Boag’s theory for pulse irradiation (4) </vt:lpstr>
      <vt:lpstr>Atmospheric corrections: Air density (1)</vt:lpstr>
      <vt:lpstr>Atmospheric corrections: Air density (2)</vt:lpstr>
      <vt:lpstr>Atmospheric corrections: Effect of humidity on W/e (1)</vt:lpstr>
      <vt:lpstr>Atmospheric corrections: Effect of humidity on W/e (2)</vt:lpstr>
      <vt:lpstr>Effects of humidity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VII:  Chambres d’ionisation</dc:title>
  <dc:creator>Utilisateur Windows</dc:creator>
  <cp:lastModifiedBy>ULB</cp:lastModifiedBy>
  <cp:revision>265</cp:revision>
  <dcterms:created xsi:type="dcterms:W3CDTF">2012-09-19T08:35:13Z</dcterms:created>
  <dcterms:modified xsi:type="dcterms:W3CDTF">2020-10-22T08:02:58Z</dcterms:modified>
</cp:coreProperties>
</file>