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70" r:id="rId2"/>
    <p:sldId id="271" r:id="rId3"/>
    <p:sldId id="272" r:id="rId4"/>
    <p:sldId id="284" r:id="rId5"/>
    <p:sldId id="273" r:id="rId6"/>
    <p:sldId id="274" r:id="rId7"/>
    <p:sldId id="275" r:id="rId8"/>
    <p:sldId id="303" r:id="rId9"/>
    <p:sldId id="297" r:id="rId10"/>
    <p:sldId id="315" r:id="rId11"/>
    <p:sldId id="316" r:id="rId12"/>
    <p:sldId id="278" r:id="rId13"/>
  </p:sldIdLst>
  <p:sldSz cx="9144000" cy="6858000" type="screen4x3"/>
  <p:notesSz cx="6858000" cy="9144000"/>
  <p:embeddedFontLst>
    <p:embeddedFont>
      <p:font typeface="cmmi10" panose="020B0500000000000000" pitchFamily="34" charset="0"/>
      <p:regular r:id="rId15"/>
    </p:embeddedFont>
    <p:embeddedFont>
      <p:font typeface="cmsy10" panose="020B0500000000000000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DF8D0-A9EF-4F90-8DD3-5A43FC597E63}" type="datetimeFigureOut">
              <a:rPr lang="fr-FR" smtClean="0"/>
              <a:pPr/>
              <a:t>19/10/2020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FA1C5-DFFF-4EC3-AA20-DF7CDB61450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32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E12F-2591-4C48-8175-A2B3BFF8431F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5E8A-AF38-4B3B-A85F-EE6F4CF66B74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56F9-240B-47E5-8A55-07DD22A8F024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F0CA-F6CE-4F42-AEBD-7B3D395BD90F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15B80-ACD3-43B3-B71C-1C91A64DF7C6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DE92-EF97-4AA8-BC33-FAB5A2EE7937}" type="datetime1">
              <a:rPr lang="fr-FR" smtClean="0"/>
              <a:t>19/10/2020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78D8-3CB1-40B4-907B-BB85E5724F04}" type="datetime1">
              <a:rPr lang="fr-FR" smtClean="0"/>
              <a:t>19/10/2020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5AFB-E331-4788-9B61-FD57B1EA7750}" type="datetime1">
              <a:rPr lang="fr-FR" smtClean="0"/>
              <a:t>19/10/2020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1C99-119F-4139-A866-56E89CD5D7B7}" type="datetime1">
              <a:rPr lang="fr-FR" smtClean="0"/>
              <a:t>19/10/2020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42C1-8554-48DF-98C8-D36034757A0A}" type="datetime1">
              <a:rPr lang="fr-FR" smtClean="0"/>
              <a:t>19/10/2020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A8A8-8E0F-45B1-9F7D-C3B457F57794}" type="datetime1">
              <a:rPr lang="fr-FR" smtClean="0"/>
              <a:t>19/10/2020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AE0C-E676-4F0D-909E-18AAE4B6B21C}" type="datetime1">
              <a:rPr lang="fr-FR" smtClean="0"/>
              <a:t>19/10/2020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9F386-E84F-45E3-87E0-8398C6C5BB8D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7" Type="http://schemas.openxmlformats.org/officeDocument/2006/relationships/image" Target="../media/image2.png"/><Relationship Id="rId2" Type="http://schemas.microsoft.com/office/2007/relationships/media" Target="../media/media10.wav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2.pn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2.pn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352800"/>
            <a:ext cx="6172200" cy="28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>
            <a:normAutofit/>
          </a:bodyPr>
          <a:lstStyle/>
          <a:p>
            <a:r>
              <a:rPr lang="en-US" sz="2800" dirty="0"/>
              <a:t>Cavity ionization </a:t>
            </a:r>
            <a:r>
              <a:rPr lang="en-US" sz="2800" dirty="0" smtClean="0"/>
              <a:t>chamber </a:t>
            </a:r>
            <a:r>
              <a:rPr lang="fr-BE" sz="2800" dirty="0" smtClean="0"/>
              <a:t>(</a:t>
            </a:r>
            <a:r>
              <a:rPr lang="fr-BE" sz="2800" dirty="0" err="1" smtClean="0"/>
              <a:t>with</a:t>
            </a:r>
            <a:r>
              <a:rPr lang="fr-BE" sz="2800" dirty="0" smtClean="0"/>
              <a:t> « </a:t>
            </a:r>
            <a:r>
              <a:rPr lang="fr-BE" sz="2800" dirty="0" err="1" smtClean="0"/>
              <a:t>equivalent</a:t>
            </a:r>
            <a:r>
              <a:rPr lang="fr-BE" sz="2800" dirty="0" smtClean="0"/>
              <a:t>-air » </a:t>
            </a:r>
            <a:r>
              <a:rPr lang="fr-BE" sz="2800" dirty="0" err="1" smtClean="0"/>
              <a:t>walls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number of ≠ designs </a:t>
            </a:r>
            <a:r>
              <a:rPr lang="en-US" sz="2400" dirty="0" smtClean="0">
                <a:latin typeface="Calibri"/>
              </a:rPr>
              <a:t>→ always the same principle</a:t>
            </a:r>
          </a:p>
          <a:p>
            <a:r>
              <a:rPr lang="en-US" sz="2400" dirty="0" smtClean="0">
                <a:latin typeface="Calibri"/>
              </a:rPr>
              <a:t>A solid envelope surrounds a gas –filled cavity (air,…) and an electric field is applied outside the cavity → collection of ions formed by radiation</a:t>
            </a:r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Recombinations in an ion </a:t>
            </a:r>
            <a:r>
              <a:rPr lang="fr-BE" sz="2800" dirty="0" err="1" smtClean="0"/>
              <a:t>chamber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/>
              <a:t>Definition of a recombination collision </a:t>
            </a:r>
            <a:r>
              <a:rPr lang="en-US" sz="2400" dirty="0" smtClean="0"/>
              <a:t>rate </a:t>
            </a:r>
            <a:r>
              <a:rPr lang="en-US" sz="2400" i="1" dirty="0" smtClean="0"/>
              <a:t>R</a:t>
            </a:r>
            <a:r>
              <a:rPr lang="en-US" sz="2400" dirty="0" smtClean="0"/>
              <a:t> (m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and of </a:t>
            </a:r>
            <a:r>
              <a:rPr lang="en-US" sz="2400" dirty="0"/>
              <a:t>a recombination </a:t>
            </a:r>
            <a:r>
              <a:rPr lang="en-US" sz="2400" dirty="0" smtClean="0"/>
              <a:t>coefficient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 (m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 such as: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+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-</a:t>
            </a:r>
            <a:r>
              <a:rPr lang="en-US" sz="2400" dirty="0" smtClean="0"/>
              <a:t>, the volume densities of charge 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362200" y="2667000"/>
            <a:ext cx="4592264" cy="787658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55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Types of recombinations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Columnar (or initial ) recombination:  ion pairs are formed into a column along the track of the ionizing particle → density of pairs is high along the track until pairs </a:t>
            </a:r>
            <a:r>
              <a:rPr lang="en-US" sz="2400" dirty="0" smtClean="0"/>
              <a:t>diffuse </a:t>
            </a:r>
            <a:r>
              <a:rPr lang="en-US" sz="2400" dirty="0"/>
              <a:t>→</a:t>
            </a:r>
            <a:r>
              <a:rPr lang="en-US" sz="2400" dirty="0" smtClean="0"/>
              <a:t> columnar </a:t>
            </a:r>
            <a:r>
              <a:rPr lang="en-US" sz="2400" dirty="0"/>
              <a:t>recombination is most severe for densely ionizing particles </a:t>
            </a:r>
            <a:r>
              <a:rPr lang="en-US" sz="2400" dirty="0" smtClean="0"/>
              <a:t>(as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) compared </a:t>
            </a:r>
            <a:r>
              <a:rPr lang="en-US" sz="2400" dirty="0"/>
              <a:t>to electrons that deposit their energy over a much longer </a:t>
            </a:r>
            <a:r>
              <a:rPr lang="en-US" sz="2400" dirty="0" smtClean="0"/>
              <a:t>track → independent on the irradiation rate and on </a:t>
            </a:r>
            <a:r>
              <a:rPr lang="en-US" sz="2400" i="1" dirty="0" smtClean="0"/>
              <a:t>D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/>
              <a:t>Volume recombination: due to encounters between ions and/or electrons after they left the location of the track → since ions slowly drift to electrodes → ions and/or electrons from independent tracks can recombine → increases with irradiation </a:t>
            </a:r>
            <a:r>
              <a:rPr lang="en-US" sz="2400" dirty="0" smtClean="0"/>
              <a:t>rate and with </a:t>
            </a:r>
            <a:r>
              <a:rPr lang="en-US" sz="2400" i="1" dirty="0"/>
              <a:t>D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Type of </a:t>
            </a:r>
            <a:r>
              <a:rPr lang="fr-BE" sz="2800" dirty="0" err="1" smtClean="0"/>
              <a:t>gas</a:t>
            </a:r>
            <a:r>
              <a:rPr lang="fr-BE" sz="2800" dirty="0" smtClean="0"/>
              <a:t> and recombinations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created during an ionization can be fixed (attachment) on a neutral atom of the gas → negative ion</a:t>
            </a:r>
          </a:p>
          <a:p>
            <a:r>
              <a:rPr lang="en-US" sz="2400" dirty="0" smtClean="0"/>
              <a:t>Attachment occurs in electronegative gases (O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air, …)</a:t>
            </a:r>
          </a:p>
          <a:p>
            <a:r>
              <a:rPr lang="en-US" sz="2400" dirty="0" smtClean="0"/>
              <a:t>The drift velocity of an ion is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≈ 1 cm/s per applied V/cm and  for an e</a:t>
            </a:r>
            <a:r>
              <a:rPr lang="en-US" sz="2400" baseline="30000" dirty="0" smtClean="0"/>
              <a:t>- 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≈ 1000 cm/s per V/cm</a:t>
            </a:r>
          </a:p>
          <a:p>
            <a:r>
              <a:rPr lang="en-US" sz="2400" dirty="0" smtClean="0"/>
              <a:t>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are quickly cleared out of the ion chamber → little chance to recombine</a:t>
            </a:r>
          </a:p>
          <a:p>
            <a:r>
              <a:rPr lang="en-US" sz="2400" dirty="0" smtClean="0"/>
              <a:t>On the contrary ions being slowly collected have more chance to recombine</a:t>
            </a:r>
          </a:p>
          <a:p>
            <a:r>
              <a:rPr lang="en-US" sz="2400" dirty="0" smtClean="0"/>
              <a:t>Recombinations are particularly important for electronegative gases and thus for air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Cavity ionization </a:t>
            </a:r>
            <a:r>
              <a:rPr lang="en-US" sz="2800" dirty="0" smtClean="0"/>
              <a:t>chamber</a:t>
            </a:r>
            <a:r>
              <a:rPr lang="fr-BE" sz="2800" dirty="0" smtClean="0"/>
              <a:t>: </a:t>
            </a:r>
            <a:r>
              <a:rPr lang="fr-BE" sz="2800" dirty="0" err="1" smtClean="0"/>
              <a:t>Principle</a:t>
            </a:r>
            <a:r>
              <a:rPr lang="fr-BE" sz="2800" dirty="0" smtClean="0"/>
              <a:t> for </a:t>
            </a:r>
            <a:r>
              <a:rPr lang="fr-BE" sz="2800" dirty="0" smtClean="0">
                <a:latin typeface="cmmi10"/>
              </a:rPr>
              <a:t>°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76600"/>
            <a:ext cx="8382000" cy="2895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</a:t>
            </a:r>
            <a:r>
              <a:rPr lang="en-US" sz="2400" dirty="0" smtClean="0"/>
              <a:t>: A spherical air volume </a:t>
            </a:r>
            <a:r>
              <a:rPr lang="en-US" sz="2400" i="1" dirty="0" smtClean="0"/>
              <a:t>V</a:t>
            </a:r>
            <a:r>
              <a:rPr lang="en-US" sz="2400" dirty="0" smtClean="0"/>
              <a:t> surrounds a air cavity at the center → we assume </a:t>
            </a:r>
            <a:r>
              <a:rPr lang="en-US" sz="2400" dirty="0"/>
              <a:t>a </a:t>
            </a:r>
            <a:r>
              <a:rPr lang="en-US" sz="2400" dirty="0" smtClean="0"/>
              <a:t>uniform photons radiation field in </a:t>
            </a:r>
            <a:r>
              <a:rPr lang="en-US" sz="2400" i="1" dirty="0" smtClean="0"/>
              <a:t>V</a:t>
            </a:r>
            <a:r>
              <a:rPr lang="en-US" sz="2400" dirty="0" smtClean="0"/>
              <a:t> → the distance between extern and intern walls of </a:t>
            </a:r>
            <a:r>
              <a:rPr lang="en-US" sz="2400" i="1" dirty="0" smtClean="0"/>
              <a:t>V </a:t>
            </a:r>
            <a:r>
              <a:rPr lang="en-US" sz="2400" dirty="0" smtClean="0">
                <a:latin typeface="Calibri"/>
              </a:rPr>
              <a:t>≥</a:t>
            </a:r>
            <a:r>
              <a:rPr lang="en-US" sz="2400" dirty="0" smtClean="0"/>
              <a:t> range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air → the number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entering or outgoing the cavity are = → CPE → measure of </a:t>
            </a:r>
            <a:r>
              <a:rPr lang="en-US" sz="2400" i="1" dirty="0" smtClean="0"/>
              <a:t>Q</a:t>
            </a:r>
            <a:r>
              <a:rPr lang="en-US" sz="2400" dirty="0" smtClean="0"/>
              <a:t> produced (in </a:t>
            </a:r>
            <a:r>
              <a:rPr lang="en-US" sz="2400" dirty="0"/>
              <a:t>the cavity) </a:t>
            </a:r>
            <a:r>
              <a:rPr lang="en-US" sz="2400" dirty="0" smtClean="0"/>
              <a:t>by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created in </a:t>
            </a:r>
            <a:r>
              <a:rPr lang="en-US" sz="2400" i="1" dirty="0" smtClean="0"/>
              <a:t>V </a:t>
            </a:r>
            <a:r>
              <a:rPr lang="en-US" sz="2400" dirty="0" smtClean="0"/>
              <a:t>→ with known </a:t>
            </a:r>
            <a:r>
              <a:rPr lang="en-US" sz="2400" i="1" dirty="0" smtClean="0"/>
              <a:t>m</a:t>
            </a:r>
            <a:r>
              <a:rPr lang="en-US" sz="2400" dirty="0" smtClean="0"/>
              <a:t> → calculation of </a:t>
            </a:r>
            <a:r>
              <a:rPr lang="en-US" sz="2400" i="1" dirty="0" smtClean="0"/>
              <a:t>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447800"/>
            <a:ext cx="41825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124200" y="1676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V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Cavity ionization chamber</a:t>
            </a:r>
            <a:r>
              <a:rPr lang="fr-BE" sz="2800" dirty="0"/>
              <a:t>: </a:t>
            </a:r>
            <a:r>
              <a:rPr lang="fr-BE" sz="2800" dirty="0" err="1"/>
              <a:t>Principle</a:t>
            </a:r>
            <a:r>
              <a:rPr lang="fr-BE" sz="2800" dirty="0"/>
              <a:t> for </a:t>
            </a:r>
            <a:r>
              <a:rPr lang="fr-BE" sz="2800" dirty="0" smtClean="0">
                <a:latin typeface="cmmi10"/>
              </a:rPr>
              <a:t>°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</a:t>
            </a:r>
            <a:r>
              <a:rPr lang="en-US" sz="2400" dirty="0" smtClean="0"/>
              <a:t>: The air wall is « compressed » to obtain a solid wall → ↗ density but condition on the range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air always respected → CPE always respected with a largely smaller wall thickness (ex: 1.25 MeV-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of </a:t>
            </a:r>
            <a:r>
              <a:rPr lang="en-US" sz="2400" baseline="30000" dirty="0" smtClean="0"/>
              <a:t>60</a:t>
            </a:r>
            <a:r>
              <a:rPr lang="en-US" sz="2400" dirty="0" smtClean="0"/>
              <a:t>Co → ≈ 5 mm)</a:t>
            </a:r>
          </a:p>
          <a:p>
            <a:r>
              <a:rPr lang="en-US" sz="2400" dirty="0" smtClean="0"/>
              <a:t>Practically → an « </a:t>
            </a:r>
            <a:r>
              <a:rPr lang="en-US" sz="2400" dirty="0"/>
              <a:t>e</a:t>
            </a:r>
            <a:r>
              <a:rPr lang="en-US" sz="2400" dirty="0" smtClean="0"/>
              <a:t>quivalent-air » medium is chosen for the wall (</a:t>
            </a:r>
            <a:r>
              <a:rPr lang="en-US" sz="2400" dirty="0"/>
              <a:t>e</a:t>
            </a:r>
            <a:r>
              <a:rPr lang="en-US" sz="2400" dirty="0" smtClean="0"/>
              <a:t>quivalence of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i="1" baseline="-25000" dirty="0" smtClean="0"/>
              <a:t>en</a:t>
            </a:r>
            <a:r>
              <a:rPr lang="en-US" sz="2400" dirty="0" smtClean="0"/>
              <a:t> for incident photons but also of </a:t>
            </a:r>
            <a:r>
              <a:rPr lang="en-US" sz="2400" i="1" dirty="0" err="1" smtClean="0"/>
              <a:t>dE</a:t>
            </a:r>
            <a:r>
              <a:rPr lang="en-US" sz="2400" i="1" dirty="0" smtClean="0"/>
              <a:t>/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i="1" dirty="0" smtClean="0"/>
              <a:t>dx </a:t>
            </a:r>
            <a:r>
              <a:rPr lang="en-US" sz="2400" dirty="0" smtClean="0"/>
              <a:t>for created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→ conditions OK when Compton effect is dominating) → polystyrene, polyethylene, PMMA, Teflon, graphite,… </a:t>
            </a:r>
          </a:p>
          <a:p>
            <a:r>
              <a:rPr lang="en-US" sz="2400" dirty="0" smtClean="0"/>
              <a:t>The intern wall of the cavity is covered with a conducting </a:t>
            </a:r>
            <a:r>
              <a:rPr lang="en-US" sz="2400" dirty="0"/>
              <a:t>medium (colloidal graphite </a:t>
            </a:r>
            <a:r>
              <a:rPr lang="en-US" sz="2400" dirty="0" smtClean="0"/>
              <a:t>in a alcohol base) → </a:t>
            </a:r>
            <a:r>
              <a:rPr lang="en-US" sz="2400" dirty="0"/>
              <a:t>e</a:t>
            </a:r>
            <a:r>
              <a:rPr lang="en-US" sz="2400" dirty="0" smtClean="0"/>
              <a:t>lectrode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633173" y="5943600"/>
            <a:ext cx="2376957" cy="802424"/>
          </a:xfrm>
          <a:prstGeom prst="rect">
            <a:avLst/>
          </a:prstGeom>
          <a:noFill/>
          <a:ln/>
          <a:effectLst/>
        </p:spPr>
      </p:pic>
      <p:sp>
        <p:nvSpPr>
          <p:cNvPr id="7" name="Flèche droite 6"/>
          <p:cNvSpPr/>
          <p:nvPr/>
        </p:nvSpPr>
        <p:spPr>
          <a:xfrm>
            <a:off x="1219200" y="609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Examples</a:t>
            </a:r>
            <a:r>
              <a:rPr lang="fr-BE" sz="2800" dirty="0" smtClean="0"/>
              <a:t> of </a:t>
            </a:r>
            <a:r>
              <a:rPr lang="fr-BE" sz="2800" dirty="0" err="1" smtClean="0"/>
              <a:t>thicknesses</a:t>
            </a:r>
            <a:r>
              <a:rPr lang="fr-BE" sz="2800" dirty="0" smtClean="0"/>
              <a:t> </a:t>
            </a:r>
            <a:r>
              <a:rPr lang="fr-BE" sz="2800" dirty="0" err="1" smtClean="0"/>
              <a:t>required</a:t>
            </a:r>
            <a:r>
              <a:rPr lang="fr-BE" sz="2800" dirty="0" smtClean="0"/>
              <a:t> for CPE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4572000"/>
            <a:ext cx="84582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 thickness calculation is based on the range of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</a:t>
            </a:r>
            <a:r>
              <a:rPr lang="en-US" sz="2400" dirty="0"/>
              <a:t>for </a:t>
            </a:r>
            <a:r>
              <a:rPr lang="en-US" sz="2400" dirty="0" smtClean="0"/>
              <a:t>ionization chamber with tissue-equivalent wall and air cavity</a:t>
            </a:r>
            <a:r>
              <a:rPr lang="fr-BE" sz="2400" dirty="0" smtClean="0"/>
              <a:t> </a:t>
            </a:r>
            <a:r>
              <a:rPr lang="en-US" sz="2400" dirty="0" smtClean="0"/>
              <a:t>→ corrections are needed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057400" y="1600200"/>
            <a:ext cx="4891649" cy="2557247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Cavity ionization </a:t>
            </a:r>
            <a:r>
              <a:rPr lang="en-US" sz="2800" dirty="0" smtClean="0"/>
              <a:t>chamber</a:t>
            </a:r>
            <a:r>
              <a:rPr lang="fr-BE" sz="2800" dirty="0" smtClean="0"/>
              <a:t>: </a:t>
            </a:r>
            <a:r>
              <a:rPr lang="fr-BE" sz="2800" dirty="0" err="1" smtClean="0"/>
              <a:t>Principle</a:t>
            </a:r>
            <a:r>
              <a:rPr lang="fr-BE" sz="2800" dirty="0" smtClean="0"/>
              <a:t> for e</a:t>
            </a:r>
            <a:r>
              <a:rPr lang="fr-BE" sz="2800" baseline="30000" dirty="0" smtClean="0"/>
              <a:t>-</a:t>
            </a:r>
            <a:endParaRPr lang="fr-BE" sz="2800" baseline="30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we consider incident charged particles → </a:t>
            </a:r>
            <a:r>
              <a:rPr lang="en-US" sz="2400" i="1" dirty="0" smtClean="0"/>
              <a:t>V</a:t>
            </a:r>
            <a:r>
              <a:rPr lang="en-US" sz="2400" dirty="0" smtClean="0"/>
              <a:t> has to be small → the wall has to be thin compared to the range of the incident des particles </a:t>
            </a:r>
          </a:p>
          <a:p>
            <a:r>
              <a:rPr lang="en-US" sz="2400" dirty="0" smtClean="0"/>
              <a:t>If Z equivalence between the wall and the gas of the cavity → equilibrium between the 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going from the cavity to the wall and vice-versa if the wall is thick enough</a:t>
            </a:r>
          </a:p>
          <a:p>
            <a:r>
              <a:rPr lang="en-US" sz="2400" dirty="0" smtClean="0"/>
              <a:t>Practically → for incident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producing 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with </a:t>
            </a:r>
            <a:r>
              <a:rPr lang="en-US" sz="2400" i="1" dirty="0" smtClean="0"/>
              <a:t>E &lt; </a:t>
            </a:r>
            <a:r>
              <a:rPr lang="en-US" sz="2400" dirty="0" smtClean="0"/>
              <a:t>100 </a:t>
            </a:r>
            <a:r>
              <a:rPr lang="en-US" sz="2400" dirty="0" err="1" smtClean="0"/>
              <a:t>keV</a:t>
            </a:r>
            <a:r>
              <a:rPr lang="en-US" sz="2400" dirty="0" smtClean="0"/>
              <a:t> → a wall thickness of </a:t>
            </a:r>
            <a:r>
              <a:rPr lang="en-US" sz="2400" dirty="0" smtClean="0">
                <a:latin typeface="Symbol"/>
                <a:sym typeface="Symbol"/>
              </a:rPr>
              <a:t></a:t>
            </a:r>
            <a:r>
              <a:rPr lang="en-US" sz="2400" dirty="0" smtClean="0"/>
              <a:t> 15 mg/cm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is enough (range of a 100 </a:t>
            </a:r>
            <a:r>
              <a:rPr lang="en-US" sz="2400" dirty="0" err="1" smtClean="0"/>
              <a:t>keV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Application of the cavity theory to obtain the dose in the medium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Cavity </a:t>
            </a:r>
            <a:r>
              <a:rPr lang="fr-BE" sz="2800" dirty="0" smtClean="0"/>
              <a:t>(c) ↔ free-air (f) ion </a:t>
            </a:r>
            <a:r>
              <a:rPr lang="fr-BE" sz="2800" dirty="0" err="1" smtClean="0"/>
              <a:t>chambers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c: allows the measure of the dose for all types of incident particles and for a large range of </a:t>
            </a:r>
            <a:r>
              <a:rPr lang="en-US" sz="2400" i="1" dirty="0" smtClean="0"/>
              <a:t>E</a:t>
            </a:r>
            <a:r>
              <a:rPr lang="en-US" sz="2400" dirty="0" smtClean="0"/>
              <a:t>; f: only for photons with </a:t>
            </a:r>
            <a:r>
              <a:rPr lang="en-US" sz="2400" i="1" dirty="0" smtClean="0"/>
              <a:t>E &lt;</a:t>
            </a:r>
            <a:r>
              <a:rPr lang="en-US" sz="2400" dirty="0" smtClean="0"/>
              <a:t> 500 </a:t>
            </a:r>
            <a:r>
              <a:rPr lang="en-US" sz="2400" dirty="0" err="1" smtClean="0"/>
              <a:t>keV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c: very compact (ratio of 1000 between the ranges of an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a solid and in a gas) → allows measures in </a:t>
            </a:r>
            <a:r>
              <a:rPr lang="en-US" sz="2400" dirty="0" smtClean="0">
                <a:latin typeface="Calibri"/>
              </a:rPr>
              <a:t>≠ points of an irradiated medium</a:t>
            </a:r>
            <a:endParaRPr lang="en-US" sz="2400" dirty="0" smtClean="0"/>
          </a:p>
          <a:p>
            <a:r>
              <a:rPr lang="en-US" sz="2400" dirty="0" smtClean="0"/>
              <a:t>c: measure of multidirectional radiations; f: direction of the beam </a:t>
            </a:r>
            <a:r>
              <a:rPr lang="en-US" sz="2400" dirty="0" smtClean="0">
                <a:latin typeface="cmsy10"/>
              </a:rPr>
              <a:t>?</a:t>
            </a:r>
            <a:r>
              <a:rPr lang="en-US" sz="2400" dirty="0" smtClean="0"/>
              <a:t> to the aperture</a:t>
            </a:r>
          </a:p>
          <a:p>
            <a:r>
              <a:rPr lang="en-US" sz="2400" dirty="0" smtClean="0"/>
              <a:t>c: via cavity theory → the dose can be determined for all media constituting the wall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kicanadastore.com/img/p/2/2/3/223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00500"/>
            <a:ext cx="2857500" cy="28575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Application: </a:t>
            </a:r>
            <a:r>
              <a:rPr lang="fr-BE" sz="2800" dirty="0"/>
              <a:t>D</a:t>
            </a:r>
            <a:r>
              <a:rPr lang="fr-BE" sz="2800" dirty="0" smtClean="0"/>
              <a:t>irect-</a:t>
            </a:r>
            <a:r>
              <a:rPr lang="fr-BE" sz="2800" dirty="0" err="1" smtClean="0"/>
              <a:t>reading</a:t>
            </a:r>
            <a:r>
              <a:rPr lang="fr-BE" sz="2800" dirty="0" smtClean="0"/>
              <a:t> </a:t>
            </a:r>
            <a:r>
              <a:rPr lang="fr-BE" sz="2800" dirty="0" err="1" smtClean="0"/>
              <a:t>dosimeter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Charged condenser → constant potential at the condenser contacts</a:t>
            </a:r>
          </a:p>
          <a:p>
            <a:r>
              <a:rPr lang="en-US" sz="2400" dirty="0" smtClean="0"/>
              <a:t>When ionizing radiation crosses the dosimeter → air ionization → displacement of the charges towards the electrodes → potential decrease → discharge of the condenser</a:t>
            </a:r>
          </a:p>
          <a:p>
            <a:r>
              <a:rPr lang="en-US" sz="2400" dirty="0" smtClean="0"/>
              <a:t>Potential difference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exposure</a:t>
            </a:r>
          </a:p>
          <a:p>
            <a:r>
              <a:rPr lang="en-US" sz="2400" dirty="0" smtClean="0"/>
              <a:t>Use:</a:t>
            </a:r>
          </a:p>
          <a:p>
            <a:pPr lvl="1"/>
            <a:r>
              <a:rPr lang="en-US" sz="2000" dirty="0" smtClean="0"/>
              <a:t>Alarm</a:t>
            </a:r>
          </a:p>
          <a:p>
            <a:pPr lvl="1"/>
            <a:r>
              <a:rPr lang="en-US" sz="2000" dirty="0" smtClean="0"/>
              <a:t>Continuous measurement of the dose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Recombinations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dose deposited in a gas by ionizing radiation is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to the charge </a:t>
            </a:r>
            <a:r>
              <a:rPr lang="en-US" sz="2400" i="1" dirty="0" smtClean="0"/>
              <a:t>Q</a:t>
            </a:r>
            <a:r>
              <a:rPr lang="en-US" sz="2400" dirty="0" smtClean="0"/>
              <a:t> produced in the gas</a:t>
            </a:r>
          </a:p>
          <a:p>
            <a:r>
              <a:rPr lang="en-US" sz="2400" dirty="0" smtClean="0"/>
              <a:t>In practical case the measured collected charge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coll</a:t>
            </a:r>
            <a:r>
              <a:rPr lang="en-US" sz="2400" dirty="0" smtClean="0"/>
              <a:t> at the </a:t>
            </a:r>
            <a:r>
              <a:rPr lang="en-US" sz="2400" dirty="0"/>
              <a:t>e</a:t>
            </a:r>
            <a:r>
              <a:rPr lang="en-US" sz="2400" dirty="0" smtClean="0"/>
              <a:t>lectrodes of the chamber is </a:t>
            </a:r>
            <a:r>
              <a:rPr lang="en-US" sz="2400" i="1" dirty="0" smtClean="0"/>
              <a:t>&lt; Q</a:t>
            </a:r>
            <a:r>
              <a:rPr lang="en-US" sz="2400" dirty="0" smtClean="0"/>
              <a:t> → recombination of ions in the gas</a:t>
            </a:r>
          </a:p>
          <a:p>
            <a:r>
              <a:rPr lang="en-US" sz="2400" dirty="0" smtClean="0"/>
              <a:t>Recombinations occur between positive ions and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or between positive and negative ions</a:t>
            </a:r>
          </a:p>
          <a:p>
            <a:r>
              <a:rPr lang="en-US" sz="2400" dirty="0" smtClean="0"/>
              <a:t>A ion chamber is said to be saturated if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/>
              <a:t>coll</a:t>
            </a:r>
            <a:r>
              <a:rPr lang="en-US" sz="2400" i="1" baseline="-25000" dirty="0" smtClean="0"/>
              <a:t>  </a:t>
            </a:r>
            <a:r>
              <a:rPr lang="en-US" sz="2400" dirty="0" smtClean="0"/>
              <a:t>→ </a:t>
            </a:r>
            <a:r>
              <a:rPr lang="en-US" sz="2400" i="1" dirty="0" smtClean="0"/>
              <a:t>Q</a:t>
            </a:r>
          </a:p>
          <a:p>
            <a:r>
              <a:rPr lang="en-US" sz="2400" dirty="0" smtClean="0"/>
              <a:t>Generally if the applied potential U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↗ → we asymptotically approach saturation </a:t>
            </a:r>
          </a:p>
          <a:p>
            <a:r>
              <a:rPr lang="en-US" sz="2400" dirty="0" smtClean="0"/>
              <a:t>Attention: if U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↗ too much → multiplication</a:t>
            </a:r>
          </a:p>
          <a:p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Variation of </a:t>
            </a:r>
            <a:r>
              <a:rPr lang="fr-BE" sz="2800" i="1" dirty="0" err="1" smtClean="0"/>
              <a:t>Q</a:t>
            </a:r>
            <a:r>
              <a:rPr lang="fr-BE" sz="2800" i="1" baseline="-25000" dirty="0" err="1" smtClean="0"/>
              <a:t>coll</a:t>
            </a:r>
            <a:r>
              <a:rPr lang="fr-BE" sz="2800" dirty="0" smtClean="0"/>
              <a:t> as a </a:t>
            </a:r>
            <a:r>
              <a:rPr lang="fr-BE" sz="2800" dirty="0" err="1" smtClean="0"/>
              <a:t>function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applied</a:t>
            </a:r>
            <a:r>
              <a:rPr lang="fr-BE" sz="2800" dirty="0" smtClean="0"/>
              <a:t> </a:t>
            </a:r>
            <a:r>
              <a:rPr lang="fr-BE" sz="2800" dirty="0" err="1" smtClean="0"/>
              <a:t>potential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295400"/>
            <a:ext cx="417406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 rot="16200000">
            <a:off x="2226002" y="3641398"/>
            <a:ext cx="794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i="1" dirty="0" smtClean="0"/>
              <a:t>Q</a:t>
            </a:r>
            <a:r>
              <a:rPr lang="fr-BE" i="1" baseline="-25000" dirty="0" smtClean="0"/>
              <a:t>coll</a:t>
            </a:r>
            <a:r>
              <a:rPr lang="fr-BE" i="1" dirty="0" smtClean="0"/>
              <a:t>/Q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017520" y="1554480"/>
            <a:ext cx="76200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	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F386-E84F-45E3-87E0-8398C6C5BB8D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X_P=\frac{Q}{\rho_{air}V}\prod_ik_i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0"/>
  <p:tag name="PICTUREFILESIZE" val="602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le}[h!]&#10;\begin{center}&#10;\begin{tabular}{c c}&#10;\hline\hline&#10;~~Energie du photon (MeV)~~ &amp; ~~Epaisseur (g/cm$^2$)~~\\&#10;\hline&#10;0.02 &amp; 0.0008 \\&#10;0.05&amp;0.0042\\&#10;0.1&amp;0.014\\&#10;0.2&amp;0.044\\&#10;0.5&amp;0.17\\&#10;1&amp;0.43\\&#10;2&amp;0.96\\&#10;5&amp;2.5\\&#10;10&amp;4.9\\&#10;\hline\hline&#10;\end{tabular}&#10;\end{center}&#10;\end{table}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41"/>
  <p:tag name="PICTUREFILESIZE" val="8443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R=-\frac{dn^+}{dt}=-\frac{dn^-}{dt}=\alpha n^+n^-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4"/>
  <p:tag name="PICTUREFILESIZE" val="85746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768</Words>
  <Application>Microsoft Office PowerPoint</Application>
  <PresentationFormat>Affichage à l'écran (4:3)</PresentationFormat>
  <Paragraphs>80</Paragraphs>
  <Slides>12</Slides>
  <Notes>12</Notes>
  <HiddenSlides>0</HiddenSlides>
  <MMClips>12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cmmi10</vt:lpstr>
      <vt:lpstr>cmsy10</vt:lpstr>
      <vt:lpstr>Calibri</vt:lpstr>
      <vt:lpstr>Symbol</vt:lpstr>
      <vt:lpstr>Thème Office</vt:lpstr>
      <vt:lpstr>Cavity ionization chamber (with « equivalent-air » walls)</vt:lpstr>
      <vt:lpstr>Cavity ionization chamber: Principle for ° (1)</vt:lpstr>
      <vt:lpstr>Cavity ionization chamber: Principle for ° (2)</vt:lpstr>
      <vt:lpstr>Examples of thicknesses required for CPE</vt:lpstr>
      <vt:lpstr>Cavity ionization chamber: Principle for e-</vt:lpstr>
      <vt:lpstr>Cavity (c) ↔ free-air (f) ion chambers</vt:lpstr>
      <vt:lpstr>Application: Direct-reading dosimeter</vt:lpstr>
      <vt:lpstr>Recombinations</vt:lpstr>
      <vt:lpstr>Variation of Qcoll as a function of the applied potential</vt:lpstr>
      <vt:lpstr>Recombinations in an ion chamber </vt:lpstr>
      <vt:lpstr>Types of recombinations</vt:lpstr>
      <vt:lpstr>Type of gas and recombinations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VII:  Chambres d’ionisation</dc:title>
  <dc:creator>Utilisateur Windows</dc:creator>
  <cp:lastModifiedBy>ULB</cp:lastModifiedBy>
  <cp:revision>258</cp:revision>
  <dcterms:created xsi:type="dcterms:W3CDTF">2012-09-19T08:35:13Z</dcterms:created>
  <dcterms:modified xsi:type="dcterms:W3CDTF">2020-10-19T13:50:01Z</dcterms:modified>
</cp:coreProperties>
</file>