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82" r:id="rId17"/>
    <p:sldId id="269" r:id="rId18"/>
  </p:sldIdLst>
  <p:sldSz cx="9144000" cy="6858000" type="screen4x3"/>
  <p:notesSz cx="6858000" cy="9144000"/>
  <p:embeddedFontLst>
    <p:embeddedFont>
      <p:font typeface="cmmi10" panose="020B0500000000000000" pitchFamily="34" charset="0"/>
      <p:regular r:id="rId20"/>
    </p:embeddedFont>
    <p:embeddedFont>
      <p:font typeface="Times" panose="02020603050405020304" pitchFamily="18" charset="0"/>
      <p:regular r:id="rId21"/>
      <p:bold r:id="rId22"/>
      <p:italic r:id="rId23"/>
      <p:boldItalic r:id="rId24"/>
    </p:embeddedFont>
    <p:embeddedFont>
      <p:font typeface="cmsy10" panose="020B0500000000000000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DF8D0-A9EF-4F90-8DD3-5A43FC597E63}" type="datetimeFigureOut">
              <a:rPr lang="fr-FR" smtClean="0"/>
              <a:pPr/>
              <a:t>19/10/2020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FA1C5-DFFF-4EC3-AA20-DF7CDB61450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32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4EB1-041D-4A2C-A632-CEB0E6FE2A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E12F-2591-4C48-8175-A2B3BFF8431F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5E8A-AF38-4B3B-A85F-EE6F4CF66B74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56F9-240B-47E5-8A55-07DD22A8F024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F0CA-F6CE-4F42-AEBD-7B3D395BD90F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5B80-ACD3-43B3-B71C-1C91A64DF7C6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DE92-EF97-4AA8-BC33-FAB5A2EE7937}" type="datetime1">
              <a:rPr lang="fr-FR" smtClean="0"/>
              <a:t>19/10/2020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8D8-3CB1-40B4-907B-BB85E5724F04}" type="datetime1">
              <a:rPr lang="fr-FR" smtClean="0"/>
              <a:t>19/10/2020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5AFB-E331-4788-9B61-FD57B1EA7750}" type="datetime1">
              <a:rPr lang="fr-FR" smtClean="0"/>
              <a:t>19/10/2020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1C99-119F-4139-A866-56E89CD5D7B7}" type="datetime1">
              <a:rPr lang="fr-FR" smtClean="0"/>
              <a:t>19/10/2020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42C1-8554-48DF-98C8-D36034757A0A}" type="datetime1">
              <a:rPr lang="fr-FR" smtClean="0"/>
              <a:t>19/10/2020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A8A8-8E0F-45B1-9F7D-C3B457F57794}" type="datetime1">
              <a:rPr lang="fr-FR" smtClean="0"/>
              <a:t>19/10/2020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AE0C-E676-4F0D-909E-18AAE4B6B21C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audio" Target="../media/media12.wav"/><Relationship Id="rId10" Type="http://schemas.openxmlformats.org/officeDocument/2006/relationships/image" Target="../media/image7.png"/><Relationship Id="rId4" Type="http://schemas.microsoft.com/office/2007/relationships/media" Target="../media/media12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7" Type="http://schemas.openxmlformats.org/officeDocument/2006/relationships/image" Target="../media/image1.png"/><Relationship Id="rId2" Type="http://schemas.microsoft.com/office/2007/relationships/media" Target="../media/media13.wav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7" Type="http://schemas.openxmlformats.org/officeDocument/2006/relationships/image" Target="../media/image1.png"/><Relationship Id="rId2" Type="http://schemas.microsoft.com/office/2007/relationships/media" Target="../media/media14.wav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7" Type="http://schemas.openxmlformats.org/officeDocument/2006/relationships/image" Target="../media/image1.png"/><Relationship Id="rId2" Type="http://schemas.microsoft.com/office/2007/relationships/media" Target="../media/media15.wav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320039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BE" dirty="0" err="1" smtClean="0"/>
              <a:t>Chapiter</a:t>
            </a:r>
            <a:r>
              <a:rPr lang="fr-BE" dirty="0" smtClean="0"/>
              <a:t> </a:t>
            </a:r>
            <a:r>
              <a:rPr lang="fr-BE" dirty="0" smtClean="0">
                <a:latin typeface="Times" pitchFamily="18" charset="0"/>
              </a:rPr>
              <a:t>VII</a:t>
            </a:r>
            <a:r>
              <a:rPr lang="fr-BE" dirty="0" smtClean="0"/>
              <a:t>: </a:t>
            </a:r>
            <a:br>
              <a:rPr lang="fr-BE" dirty="0" smtClean="0"/>
            </a:br>
            <a:r>
              <a:rPr lang="fr-BE" dirty="0" err="1" smtClean="0"/>
              <a:t>Ionization</a:t>
            </a:r>
            <a:r>
              <a:rPr lang="fr-BE" dirty="0" smtClean="0"/>
              <a:t> </a:t>
            </a:r>
            <a:r>
              <a:rPr lang="fr-BE" dirty="0" err="1" smtClean="0"/>
              <a:t>chamber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CPE for volume of collection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satisfy the exposure definition → CPE is necessary in </a:t>
            </a:r>
            <a:r>
              <a:rPr lang="en-US" sz="2400" i="1" dirty="0" smtClean="0"/>
              <a:t>V’</a:t>
            </a:r>
            <a:r>
              <a:rPr lang="en-US" sz="2400" dirty="0" smtClean="0"/>
              <a:t> → compensation between ingoing and outgoing charges</a:t>
            </a:r>
          </a:p>
          <a:p>
            <a:endParaRPr lang="en-US" sz="2400" dirty="0" smtClean="0"/>
          </a:p>
          <a:p>
            <a:r>
              <a:rPr lang="en-US" sz="2400" dirty="0" smtClean="0"/>
              <a:t>CPE is reached if the range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(≈ 40 cm) created by incident photons is smaller than the distance between each plate and the volume </a:t>
            </a:r>
            <a:r>
              <a:rPr lang="en-US" sz="2400" i="1" dirty="0" smtClean="0"/>
              <a:t>V </a:t>
            </a:r>
            <a:r>
              <a:rPr lang="en-US" sz="2400" dirty="0" smtClean="0"/>
              <a:t>(and also than the distance between V and each end of the box chamber) and if the fluence of the photons beam is constant along the distance </a:t>
            </a:r>
            <a:r>
              <a:rPr lang="en-US" sz="2400" i="1" dirty="0" smtClean="0"/>
              <a:t>l</a:t>
            </a:r>
            <a:r>
              <a:rPr lang="en-US" sz="2400" dirty="0" smtClean="0"/>
              <a:t> (no attenuation)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Determination</a:t>
            </a:r>
            <a:r>
              <a:rPr lang="fr-BE" sz="2800" dirty="0" smtClean="0"/>
              <a:t> of X at the plane of the aperture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81400"/>
            <a:ext cx="83820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Definition:</a:t>
            </a:r>
          </a:p>
          <a:p>
            <a:pPr lvl="1"/>
            <a:r>
              <a:rPr lang="en-US" sz="2000" dirty="0" smtClean="0"/>
              <a:t>P: point at the center of the aperture </a:t>
            </a:r>
          </a:p>
          <a:p>
            <a:pPr lvl="1"/>
            <a:r>
              <a:rPr lang="en-US" sz="2000" i="1" dirty="0" smtClean="0"/>
              <a:t>A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: area of the aperture</a:t>
            </a:r>
          </a:p>
          <a:p>
            <a:pPr lvl="1"/>
            <a:r>
              <a:rPr lang="en-US" sz="2000" i="1" dirty="0" smtClean="0"/>
              <a:t>y</a:t>
            </a:r>
            <a:r>
              <a:rPr lang="en-US" sz="2000" dirty="0" smtClean="0"/>
              <a:t>: distance between the source S and the aperture</a:t>
            </a:r>
          </a:p>
          <a:p>
            <a:pPr lvl="1"/>
            <a:r>
              <a:rPr lang="en-US" sz="2000" i="1" dirty="0" smtClean="0"/>
              <a:t>dm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: disc-shaped mass element at P → </a:t>
            </a:r>
            <a:r>
              <a:rPr lang="en-US" sz="2000" i="1" dirty="0" smtClean="0"/>
              <a:t>dm</a:t>
            </a:r>
            <a:r>
              <a:rPr lang="en-US" sz="2000" i="1" baseline="-25000" dirty="0" smtClean="0"/>
              <a:t>0 </a:t>
            </a:r>
            <a:r>
              <a:rPr lang="en-US" sz="2000" i="1" dirty="0" smtClean="0"/>
              <a:t>=</a:t>
            </a:r>
            <a:r>
              <a:rPr lang="en-US" sz="2000" dirty="0" smtClean="0">
                <a:latin typeface="cmmi10"/>
              </a:rPr>
              <a:t>½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ds</a:t>
            </a:r>
          </a:p>
          <a:p>
            <a:pPr lvl="1"/>
            <a:r>
              <a:rPr lang="en-US" sz="2000" i="1" dirty="0" err="1" smtClean="0"/>
              <a:t>dm</a:t>
            </a:r>
            <a:r>
              <a:rPr lang="en-US" sz="2000" i="1" dirty="0" smtClean="0"/>
              <a:t>: </a:t>
            </a:r>
            <a:r>
              <a:rPr lang="en-US" sz="2000" dirty="0"/>
              <a:t>disc-shaped mass element at P</a:t>
            </a:r>
            <a:r>
              <a:rPr lang="en-US" sz="2000" dirty="0" smtClean="0"/>
              <a:t>‘ at a distance </a:t>
            </a:r>
            <a:r>
              <a:rPr lang="en-US" sz="2000" i="1" dirty="0" smtClean="0"/>
              <a:t>s</a:t>
            </a:r>
            <a:r>
              <a:rPr lang="en-US" sz="2000" dirty="0" smtClean="0"/>
              <a:t> of the source included inside V → </a:t>
            </a:r>
            <a:r>
              <a:rPr lang="en-US" sz="2000" i="1" dirty="0" err="1" smtClean="0"/>
              <a:t>dm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=</a:t>
            </a:r>
            <a:r>
              <a:rPr lang="en-US" sz="2000" dirty="0" smtClean="0">
                <a:latin typeface="cmmi10"/>
              </a:rPr>
              <a:t>½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(s/y)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ds</a:t>
            </a:r>
            <a:endParaRPr lang="en-US" sz="2000" dirty="0" smtClean="0"/>
          </a:p>
          <a:p>
            <a:pPr lvl="1"/>
            <a:r>
              <a:rPr lang="en-US" sz="2000" dirty="0" smtClean="0"/>
              <a:t> </a:t>
            </a:r>
            <a:r>
              <a:rPr lang="en-US" sz="2000" dirty="0" smtClean="0">
                <a:latin typeface="cmmi10"/>
              </a:rPr>
              <a:t>ª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fluence at 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066800"/>
            <a:ext cx="598067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81000" y="4777791"/>
            <a:ext cx="8467000" cy="2080209"/>
          </a:xfrm>
          <a:prstGeom prst="rect">
            <a:avLst/>
          </a:prstGeom>
          <a:noFill/>
          <a:ln/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err="1"/>
              <a:t>Determination</a:t>
            </a:r>
            <a:r>
              <a:rPr lang="fr-BE" sz="2800" dirty="0"/>
              <a:t> of X at the plane of the </a:t>
            </a:r>
            <a:r>
              <a:rPr lang="fr-BE" sz="2800" dirty="0" smtClean="0"/>
              <a:t>aperture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all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resulting from interactions of photons inside </a:t>
            </a:r>
            <a:r>
              <a:rPr lang="en-US" sz="2400" i="1" dirty="0" smtClean="0"/>
              <a:t>dm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dissipate all their </a:t>
            </a:r>
            <a:r>
              <a:rPr lang="en-US" sz="2400" i="1" dirty="0" smtClean="0"/>
              <a:t>E</a:t>
            </a:r>
            <a:r>
              <a:rPr lang="en-US" sz="2400" dirty="0" smtClean="0"/>
              <a:t> in air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consider the energy fluence in </a:t>
            </a:r>
            <a:r>
              <a:rPr lang="en-US" sz="2400" i="1" dirty="0" err="1" smtClean="0"/>
              <a:t>dm</a:t>
            </a:r>
            <a:r>
              <a:rPr lang="en-US" sz="2400" dirty="0" smtClean="0"/>
              <a:t> (with </a:t>
            </a:r>
            <a:r>
              <a:rPr lang="en-US" sz="2400" dirty="0" smtClean="0">
                <a:latin typeface="cmmi10"/>
              </a:rPr>
              <a:t>¹ </a:t>
            </a:r>
            <a:r>
              <a:rPr lang="en-US" sz="2400" dirty="0" smtClean="0"/>
              <a:t>the attenuation coefficient in air)→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ionization caused by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originating from </a:t>
            </a:r>
            <a:r>
              <a:rPr lang="en-US" sz="2400" i="1" dirty="0" err="1" smtClean="0"/>
              <a:t>dm</a:t>
            </a:r>
            <a:r>
              <a:rPr lang="en-US" sz="2400" dirty="0" smtClean="0"/>
              <a:t> →</a:t>
            </a:r>
          </a:p>
        </p:txBody>
      </p:sp>
      <p:pic>
        <p:nvPicPr>
          <p:cNvPr id="18" name="Image 1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505294" y="1752600"/>
            <a:ext cx="8587444" cy="771926"/>
          </a:xfrm>
          <a:prstGeom prst="rect">
            <a:avLst/>
          </a:prstGeom>
          <a:noFill/>
          <a:ln/>
          <a:effectLst/>
        </p:spPr>
      </p:pic>
      <p:pic>
        <p:nvPicPr>
          <p:cNvPr id="8" name="Image 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451914" y="3581400"/>
            <a:ext cx="6566444" cy="654328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Determination</a:t>
            </a:r>
            <a:r>
              <a:rPr lang="fr-BE" sz="2800" dirty="0"/>
              <a:t> of X at the plane of the </a:t>
            </a:r>
            <a:r>
              <a:rPr lang="fr-BE" sz="2800" dirty="0" smtClean="0"/>
              <a:t>aperture (</a:t>
            </a:r>
            <a:r>
              <a:rPr lang="fr-BE" sz="2800" dirty="0"/>
              <a:t>3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The total charge generated by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originating from </a:t>
            </a:r>
            <a:r>
              <a:rPr lang="en-US" sz="2400" i="1" dirty="0" smtClean="0"/>
              <a:t>V </a:t>
            </a:r>
            <a:r>
              <a:rPr lang="en-US" sz="2400" dirty="0" smtClean="0"/>
              <a:t>(with 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, the distance between the source and </a:t>
            </a:r>
            <a:r>
              <a:rPr lang="en-US" sz="2400" i="1" dirty="0" smtClean="0"/>
              <a:t>V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, the distance between the aperture and </a:t>
            </a:r>
            <a:r>
              <a:rPr lang="en-US" sz="2400" i="1" dirty="0" smtClean="0"/>
              <a:t>V</a:t>
            </a:r>
            <a:r>
              <a:rPr lang="en-US" sz="2400" dirty="0" smtClean="0"/>
              <a:t>)</a:t>
            </a:r>
            <a:r>
              <a:rPr lang="en-US" sz="2400" i="1" dirty="0" smtClean="0"/>
              <a:t>→</a:t>
            </a:r>
          </a:p>
          <a:p>
            <a:pPr>
              <a:buNone/>
            </a:pPr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with</a:t>
            </a:r>
            <a:r>
              <a:rPr lang="en-US" sz="2400" i="1" dirty="0" smtClean="0"/>
              <a:t>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+l/2 </a:t>
            </a:r>
            <a:r>
              <a:rPr lang="en-US" sz="2400" dirty="0" smtClean="0"/>
              <a:t>the distance between</a:t>
            </a:r>
            <a:r>
              <a:rPr lang="en-US" sz="2400" i="1" dirty="0" smtClean="0"/>
              <a:t> </a:t>
            </a:r>
            <a:r>
              <a:rPr lang="en-US" sz="2400" dirty="0" smtClean="0"/>
              <a:t>P and P’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990600" y="2895600"/>
            <a:ext cx="7397750" cy="1663156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32738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Determination</a:t>
            </a:r>
            <a:r>
              <a:rPr lang="fr-BE" sz="2800" dirty="0"/>
              <a:t> of X at the plane of the </a:t>
            </a:r>
            <a:r>
              <a:rPr lang="fr-BE" sz="2800" dirty="0" smtClean="0"/>
              <a:t>aperture (</a:t>
            </a:r>
            <a:r>
              <a:rPr lang="fr-BE" sz="2800" dirty="0"/>
              <a:t>4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exposure (for a volume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l</a:t>
            </a:r>
            <a:r>
              <a:rPr lang="en-US" sz="2400" dirty="0" smtClean="0"/>
              <a:t>) at P is given by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Typically </a:t>
            </a:r>
            <a:r>
              <a:rPr lang="en-US" sz="2400" dirty="0" smtClean="0">
                <a:latin typeface="cmmi10"/>
              </a:rPr>
              <a:t>¹ </a:t>
            </a:r>
            <a:r>
              <a:rPr lang="en-US" sz="2400" dirty="0" smtClean="0">
                <a:latin typeface="Symbol"/>
                <a:sym typeface="Symbol"/>
              </a:rPr>
              <a:t></a:t>
            </a:r>
            <a:r>
              <a:rPr lang="en-US" sz="2400" dirty="0" smtClean="0"/>
              <a:t> 2-3% →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+l/2) &lt; 0.01</a:t>
            </a:r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863773" y="2362200"/>
            <a:ext cx="5317095" cy="1634520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Result</a:t>
            </a:r>
            <a:r>
              <a:rPr lang="fr-BE" sz="2800" dirty="0" smtClean="0"/>
              <a:t> of a </a:t>
            </a:r>
            <a:r>
              <a:rPr lang="fr-BE" sz="2800" dirty="0" err="1" smtClean="0"/>
              <a:t>measurement</a:t>
            </a:r>
            <a:r>
              <a:rPr lang="fr-BE" sz="2800" dirty="0" smtClean="0"/>
              <a:t> in a f</a:t>
            </a:r>
            <a:r>
              <a:rPr lang="en-US" sz="2800" dirty="0" err="1" smtClean="0"/>
              <a:t>ree</a:t>
            </a:r>
            <a:r>
              <a:rPr lang="en-US" sz="2800" dirty="0" smtClean="0"/>
              <a:t>-air </a:t>
            </a:r>
            <a:r>
              <a:rPr lang="en-US" sz="2800" dirty="0"/>
              <a:t>ion chamber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90800"/>
            <a:ext cx="8382000" cy="3581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TP</a:t>
            </a:r>
            <a:r>
              <a:rPr lang="en-US" sz="2400" dirty="0" smtClean="0"/>
              <a:t>: correction due to temperature and pressure effects</a:t>
            </a:r>
          </a:p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: correction due to the aperture estimation</a:t>
            </a:r>
          </a:p>
          <a:p>
            <a:r>
              <a:rPr lang="en-US" sz="2400" dirty="0" smtClean="0"/>
              <a:t>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: correction due to the attenuation of the beam in air</a:t>
            </a:r>
          </a:p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: correction due to recombinations</a:t>
            </a:r>
          </a:p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: correction due to humidity</a:t>
            </a:r>
          </a:p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sc</a:t>
            </a:r>
            <a:r>
              <a:rPr lang="en-US" sz="2400" dirty="0" smtClean="0"/>
              <a:t>: correction due to ionizations produced by scattered photons</a:t>
            </a:r>
          </a:p>
          <a:p>
            <a:r>
              <a:rPr lang="en-US" sz="2400" dirty="0" smtClean="0"/>
              <a:t>…</a:t>
            </a:r>
          </a:p>
        </p:txBody>
      </p:sp>
      <p:pic>
        <p:nvPicPr>
          <p:cNvPr id="6" name="Image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327644" y="1447800"/>
            <a:ext cx="2348098" cy="802312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Remark</a:t>
            </a:r>
            <a:r>
              <a:rPr lang="fr-BE" sz="2800" dirty="0" smtClean="0"/>
              <a:t> on the maximal </a:t>
            </a:r>
            <a:r>
              <a:rPr lang="fr-BE" sz="2800" dirty="0" err="1" smtClean="0"/>
              <a:t>energy</a:t>
            </a:r>
            <a:r>
              <a:rPr lang="fr-BE" sz="2800" dirty="0" smtClean="0"/>
              <a:t> of photons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E of X-rays ↗ → range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↗ → to maintain CPE → dimensions of the </a:t>
            </a:r>
            <a:r>
              <a:rPr lang="en-US" sz="2400" dirty="0"/>
              <a:t>chamber ↗ </a:t>
            </a:r>
            <a:r>
              <a:rPr lang="en-US" sz="2400" dirty="0" smtClean="0"/>
              <a:t>→ problem of non-uniformity of the field (+ difficult to neglect recombination)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Solution: ↗ of the air pressure → in that case ↗ of the attenuation and of scattering of photons in air</a:t>
            </a:r>
          </a:p>
          <a:p>
            <a:endParaRPr lang="en-US" sz="2400" dirty="0" smtClean="0"/>
          </a:p>
          <a:p>
            <a:r>
              <a:rPr lang="en-US" sz="2400" dirty="0" smtClean="0"/>
              <a:t>Practically → free-air ionization chamber limited to </a:t>
            </a:r>
            <a:r>
              <a:rPr lang="en-US" sz="2400" i="1" dirty="0" smtClean="0"/>
              <a:t>E &lt; </a:t>
            </a:r>
            <a:r>
              <a:rPr lang="en-US" sz="2400" dirty="0" smtClean="0"/>
              <a:t>500 </a:t>
            </a:r>
            <a:r>
              <a:rPr lang="en-US" sz="2400" dirty="0" err="1" smtClean="0"/>
              <a:t>keV</a:t>
            </a:r>
            <a:r>
              <a:rPr lang="en-US" sz="2400" dirty="0" smtClean="0"/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</a:t>
            </a:r>
            <a:r>
              <a:rPr lang="fr-BE" sz="2800" dirty="0" smtClean="0"/>
              <a:t> of </a:t>
            </a:r>
            <a:r>
              <a:rPr lang="en-US" sz="2800" dirty="0"/>
              <a:t>free-air ionization chamber </a:t>
            </a:r>
            <a:endParaRPr lang="fr-BE" sz="2800" dirty="0"/>
          </a:p>
        </p:txBody>
      </p:sp>
      <p:pic>
        <p:nvPicPr>
          <p:cNvPr id="22530" name="Picture 2" descr="http://nrsl.iner.gov.tw/images/med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524000"/>
            <a:ext cx="5724525" cy="3830152"/>
          </a:xfrm>
          <a:prstGeom prst="rect">
            <a:avLst/>
          </a:prstGeom>
          <a:noFill/>
        </p:spPr>
      </p:pic>
      <p:sp>
        <p:nvSpPr>
          <p:cNvPr id="6" name="Flèche droite 5"/>
          <p:cNvSpPr/>
          <p:nvPr/>
        </p:nvSpPr>
        <p:spPr>
          <a:xfrm>
            <a:off x="533400" y="6019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1828800" y="6019800"/>
            <a:ext cx="544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Standardization laboratories → calibration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29200" y="53340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 National Radiation Standard </a:t>
            </a:r>
            <a:r>
              <a:rPr lang="fr-BE" dirty="0" err="1" smtClean="0"/>
              <a:t>Laboratory</a:t>
            </a:r>
            <a:r>
              <a:rPr lang="fr-BE" dirty="0" smtClean="0"/>
              <a:t> (NRSL), Taipei, Taiwan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Types of </a:t>
            </a:r>
            <a:r>
              <a:rPr lang="fr-BE" sz="2800" dirty="0" err="1" smtClean="0"/>
              <a:t>ionization</a:t>
            </a:r>
            <a:r>
              <a:rPr lang="fr-BE" sz="2800" dirty="0" smtClean="0"/>
              <a:t> </a:t>
            </a:r>
            <a:r>
              <a:rPr lang="fr-BE" sz="2800" dirty="0" err="1" smtClean="0"/>
              <a:t>chambers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Sensitive volume: gas (most often air → direct measurement of exposure) → ionization chamber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Sensitive </a:t>
            </a:r>
            <a:r>
              <a:rPr lang="en-US" sz="2400" dirty="0" smtClean="0"/>
              <a:t>volume: semiconductor (silicon, germanium, diamond) → solid ionization chamber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918" y="152400"/>
            <a:ext cx="9144000" cy="1173162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Advantages</a:t>
            </a:r>
            <a:r>
              <a:rPr lang="fr-BE" sz="2800" dirty="0" smtClean="0"/>
              <a:t> and </a:t>
            </a:r>
            <a:r>
              <a:rPr lang="fr-BE" sz="2800" dirty="0" err="1" smtClean="0"/>
              <a:t>disadvantages</a:t>
            </a:r>
            <a:r>
              <a:rPr lang="fr-BE" sz="2800" dirty="0" smtClean="0"/>
              <a:t> of the </a:t>
            </a:r>
            <a:r>
              <a:rPr lang="en-US" sz="2800" dirty="0"/>
              <a:t>solid ionization </a:t>
            </a:r>
            <a:r>
              <a:rPr lang="en-US" sz="2800" dirty="0" smtClean="0"/>
              <a:t>chambers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Compared to gas detectors → at equal energy, they deliver a more intense pulse (W ≈ 3 eV for semiconductor and W ≈ 30 eV for a gas) → 10 times more electrons → larger accuracy</a:t>
            </a:r>
          </a:p>
          <a:p>
            <a:r>
              <a:rPr lang="en-US" sz="2400" dirty="0" smtClean="0"/>
              <a:t>Density about 2000 times larger than for a gas (1 </a:t>
            </a:r>
            <a:r>
              <a:rPr lang="en-US" sz="2400" dirty="0" err="1" smtClean="0"/>
              <a:t>atm</a:t>
            </a:r>
            <a:r>
              <a:rPr lang="en-US" sz="2400" dirty="0" smtClean="0"/>
              <a:t>) → detection efficiency, at equal volume, quite larger than for a gas ionization chamber</a:t>
            </a:r>
          </a:p>
          <a:p>
            <a:endParaRPr lang="en-US" sz="2400" dirty="0" smtClean="0"/>
          </a:p>
          <a:p>
            <a:r>
              <a:rPr lang="en-US" sz="2400" dirty="0" smtClean="0"/>
              <a:t>Very often, it is necessary to cool it down to obtain optimal performances (Ge)</a:t>
            </a:r>
          </a:p>
          <a:p>
            <a:r>
              <a:rPr lang="en-US" sz="2400" dirty="0" smtClean="0"/>
              <a:t>Difficult to obtain large size detectors for reasonable price → small size of the sensitive volume</a:t>
            </a:r>
          </a:p>
          <a:p>
            <a:r>
              <a:rPr lang="en-US" sz="2400" dirty="0" smtClean="0"/>
              <a:t>High price of a diamond detector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219200"/>
            <a:ext cx="175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 smtClean="0"/>
              <a:t>Advantages</a:t>
            </a:r>
            <a:r>
              <a:rPr lang="fr-BE" sz="2400" b="1" dirty="0" smtClean="0"/>
              <a:t>:</a:t>
            </a:r>
            <a:endParaRPr lang="fr-B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3733799"/>
            <a:ext cx="211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 smtClean="0"/>
              <a:t>Disadvantages</a:t>
            </a:r>
            <a:r>
              <a:rPr lang="fr-BE" sz="2400" b="1" dirty="0" smtClean="0"/>
              <a:t>:</a:t>
            </a:r>
            <a:endParaRPr lang="fr-BE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Organization</a:t>
            </a:r>
            <a:r>
              <a:rPr lang="fr-BE" sz="2800" dirty="0" smtClean="0"/>
              <a:t> of the </a:t>
            </a:r>
            <a:r>
              <a:rPr lang="fr-BE" sz="2800" dirty="0" err="1" smtClean="0"/>
              <a:t>chapter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Free-air ion(</a:t>
            </a:r>
            <a:r>
              <a:rPr lang="en-US" sz="2400" dirty="0" err="1" smtClean="0"/>
              <a:t>ization</a:t>
            </a:r>
            <a:r>
              <a:rPr lang="en-US" sz="2400" dirty="0" smtClean="0"/>
              <a:t>) chamber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Cavity ionization chamber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Recombinations in a ionization chamber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Free-air </a:t>
            </a:r>
            <a:r>
              <a:rPr lang="en-US" sz="2800" dirty="0" smtClean="0"/>
              <a:t>ion chamber</a:t>
            </a:r>
            <a:r>
              <a:rPr lang="fr-BE" sz="2800" dirty="0" smtClean="0"/>
              <a:t>: </a:t>
            </a:r>
            <a:r>
              <a:rPr lang="fr-BE" sz="2800" dirty="0" err="1" smtClean="0"/>
              <a:t>scheme</a:t>
            </a:r>
            <a:endParaRPr lang="fr-BE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3000"/>
            <a:ext cx="8319921" cy="503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9921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Free-air ion </a:t>
            </a:r>
            <a:r>
              <a:rPr lang="en-US" sz="2800" dirty="0" smtClean="0"/>
              <a:t>chamber</a:t>
            </a:r>
            <a:r>
              <a:rPr lang="fr-BE" sz="2800" dirty="0" smtClean="0"/>
              <a:t>: description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Goal: measure of the exposure for photons with an energy varying between 5 </a:t>
            </a:r>
            <a:r>
              <a:rPr lang="en-US" sz="2400" dirty="0" err="1" smtClean="0"/>
              <a:t>keV</a:t>
            </a:r>
            <a:r>
              <a:rPr lang="en-US" sz="2400" dirty="0" smtClean="0"/>
              <a:t> and 500 </a:t>
            </a:r>
            <a:r>
              <a:rPr lang="en-US" sz="2400" dirty="0" err="1" smtClean="0"/>
              <a:t>keV</a:t>
            </a:r>
            <a:endParaRPr lang="en-US" sz="2400" dirty="0" smtClean="0"/>
          </a:p>
          <a:p>
            <a:r>
              <a:rPr lang="en-US" sz="2400" dirty="0" smtClean="0"/>
              <a:t>The chamber is surrounded by a </a:t>
            </a:r>
            <a:r>
              <a:rPr lang="en-US" sz="2400" dirty="0" err="1" smtClean="0"/>
              <a:t>Pb</a:t>
            </a:r>
            <a:r>
              <a:rPr lang="en-US" sz="2400" dirty="0" smtClean="0"/>
              <a:t> shielding to exclude rays coming from elsewhere</a:t>
            </a:r>
          </a:p>
          <a:p>
            <a:r>
              <a:rPr lang="en-US" sz="2400" dirty="0" smtClean="0"/>
              <a:t>The central axis of the beam is aligned with the axis of the chamber</a:t>
            </a:r>
          </a:p>
          <a:p>
            <a:r>
              <a:rPr lang="en-US" sz="2400" dirty="0" smtClean="0"/>
              <a:t>The beam enters the chamber from a tungsten diaphragm</a:t>
            </a:r>
          </a:p>
          <a:p>
            <a:r>
              <a:rPr lang="en-US" sz="2400" dirty="0" smtClean="0"/>
              <a:t>On one side of the chamber: 3 plates → collector electrode (length </a:t>
            </a:r>
            <a:r>
              <a:rPr lang="en-US" sz="2400" i="1" dirty="0" smtClean="0"/>
              <a:t>l</a:t>
            </a:r>
            <a:r>
              <a:rPr lang="en-US" sz="2400" dirty="0" smtClean="0"/>
              <a:t>) and 2 guard electrodes (to determine the total volume)</a:t>
            </a:r>
          </a:p>
          <a:p>
            <a:r>
              <a:rPr lang="en-US" sz="2400" dirty="0" smtClean="0"/>
              <a:t>On the other side: a plate relied to high voltage (to obtain a field of </a:t>
            </a:r>
            <a:r>
              <a:rPr lang="en-US" sz="2400" dirty="0" smtClean="0">
                <a:latin typeface="cmsy10"/>
              </a:rPr>
              <a:t>»</a:t>
            </a:r>
            <a:r>
              <a:rPr lang="en-US" sz="2400" dirty="0" smtClean="0"/>
              <a:t> 100 V/m between the plates)</a:t>
            </a:r>
          </a:p>
          <a:p>
            <a:r>
              <a:rPr lang="en-US" sz="2400" dirty="0" smtClean="0"/>
              <a:t>A set of wires encircles the space between the plates to provide </a:t>
            </a:r>
            <a:r>
              <a:rPr lang="en-US" sz="2400" dirty="0"/>
              <a:t>a </a:t>
            </a:r>
            <a:r>
              <a:rPr lang="en-US" sz="2400" dirty="0" smtClean="0"/>
              <a:t>uniform electric field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Free-air ion </a:t>
            </a:r>
            <a:r>
              <a:rPr lang="en-US" sz="2800" dirty="0" smtClean="0"/>
              <a:t>chamber</a:t>
            </a:r>
            <a:r>
              <a:rPr lang="fr-BE" sz="2800" dirty="0" smtClean="0"/>
              <a:t>: </a:t>
            </a:r>
            <a:r>
              <a:rPr lang="fr-BE" sz="2800" dirty="0" err="1" smtClean="0"/>
              <a:t>Principle</a:t>
            </a:r>
            <a:r>
              <a:rPr lang="fr-BE" sz="2800" dirty="0" smtClean="0"/>
              <a:t>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Photons penetrating into the chamber </a:t>
            </a:r>
            <a:r>
              <a:rPr lang="en-US" sz="2400" dirty="0"/>
              <a:t>set « </a:t>
            </a:r>
            <a:r>
              <a:rPr lang="en-US" sz="2400" dirty="0" smtClean="0"/>
              <a:t>high</a:t>
            </a:r>
            <a:r>
              <a:rPr lang="en-US" sz="2400" dirty="0"/>
              <a:t> </a:t>
            </a:r>
            <a:r>
              <a:rPr lang="en-US" sz="2400" dirty="0" smtClean="0"/>
              <a:t>» energy  electrons in motion by photoelectric or Compton effect inside </a:t>
            </a:r>
            <a:r>
              <a:rPr lang="en-US" sz="2400" i="1" dirty="0" smtClean="0"/>
              <a:t>V</a:t>
            </a:r>
          </a:p>
          <a:p>
            <a:r>
              <a:rPr lang="en-US" sz="2400" dirty="0"/>
              <a:t>These « high » energy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create </a:t>
            </a:r>
            <a:r>
              <a:rPr lang="en-US" sz="2400" dirty="0" smtClean="0"/>
              <a:t>secondary ionizations along their path (≈ 40 cm for 500 </a:t>
            </a:r>
            <a:r>
              <a:rPr lang="en-US" sz="2400" dirty="0" err="1" smtClean="0"/>
              <a:t>keV</a:t>
            </a:r>
            <a:r>
              <a:rPr lang="en-US" sz="2400" dirty="0" smtClean="0"/>
              <a:t> X-rays)</a:t>
            </a:r>
          </a:p>
          <a:p>
            <a:r>
              <a:rPr lang="en-US" sz="2400" dirty="0" smtClean="0"/>
              <a:t>Due to the electric field </a:t>
            </a:r>
            <a:r>
              <a:rPr lang="en-US" sz="2400" dirty="0"/>
              <a:t>→ </a:t>
            </a:r>
            <a:r>
              <a:rPr lang="en-US" sz="2400" dirty="0" smtClean="0"/>
              <a:t>positive charges created inside </a:t>
            </a:r>
            <a:r>
              <a:rPr lang="en-US" sz="2400" i="1" dirty="0" smtClean="0"/>
              <a:t>V’</a:t>
            </a:r>
            <a:r>
              <a:rPr lang="en-US" sz="2400" dirty="0" smtClean="0"/>
              <a:t> move to the negative electrode and negative charges created inside </a:t>
            </a:r>
            <a:r>
              <a:rPr lang="en-US" sz="2400" i="1" dirty="0" smtClean="0"/>
              <a:t>V’</a:t>
            </a:r>
            <a:r>
              <a:rPr lang="en-US" sz="2400" dirty="0" smtClean="0"/>
              <a:t> move to the positive electrode→ presence of a current that can be measured</a:t>
            </a:r>
          </a:p>
          <a:p>
            <a:r>
              <a:rPr lang="en-US" sz="2400" dirty="0" smtClean="0"/>
              <a:t>V’ is called the collection volume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cattered photons, </a:t>
            </a:r>
            <a:r>
              <a:rPr lang="en-US" sz="2400" dirty="0" err="1" smtClean="0"/>
              <a:t>Bremmstrahlung</a:t>
            </a:r>
            <a:r>
              <a:rPr lang="en-US" sz="2400" dirty="0" smtClean="0"/>
              <a:t> and recombinations are neglected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Free-air ion </a:t>
            </a:r>
            <a:r>
              <a:rPr lang="en-US" sz="2800" dirty="0" smtClean="0"/>
              <a:t>chamber</a:t>
            </a:r>
            <a:r>
              <a:rPr lang="fr-BE" sz="2800" dirty="0" smtClean="0"/>
              <a:t>: </a:t>
            </a:r>
            <a:r>
              <a:rPr lang="fr-BE" sz="2800" dirty="0" err="1" smtClean="0"/>
              <a:t>Principle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Reminder of the exposure definition: </a:t>
            </a:r>
            <a:r>
              <a:rPr lang="en-US" sz="2400" dirty="0"/>
              <a:t>quotient of </a:t>
            </a:r>
            <a:r>
              <a:rPr lang="en-US" sz="2400" dirty="0" err="1"/>
              <a:t>dQ</a:t>
            </a:r>
            <a:r>
              <a:rPr lang="en-US" sz="2400" dirty="0"/>
              <a:t> by </a:t>
            </a:r>
            <a:r>
              <a:rPr lang="en-US" sz="2400" dirty="0" err="1"/>
              <a:t>dm</a:t>
            </a:r>
            <a:r>
              <a:rPr lang="en-US" sz="2400" dirty="0"/>
              <a:t>, where </a:t>
            </a:r>
            <a:r>
              <a:rPr lang="en-US" sz="2400" dirty="0" err="1"/>
              <a:t>dQ</a:t>
            </a:r>
            <a:r>
              <a:rPr lang="en-US" sz="2400" dirty="0"/>
              <a:t> is the absolute value of the mean total charge of the ions of one sign produced when all the electrons and positrons liberated or created by photons incident on a mass </a:t>
            </a:r>
            <a:r>
              <a:rPr lang="en-US" sz="2400" dirty="0" err="1"/>
              <a:t>dm</a:t>
            </a:r>
            <a:r>
              <a:rPr lang="en-US" sz="2400" dirty="0"/>
              <a:t> of dry air are completely stopped in dry air </a:t>
            </a:r>
            <a:endParaRPr lang="en-US" sz="2400" dirty="0" smtClean="0"/>
          </a:p>
          <a:p>
            <a:r>
              <a:rPr lang="en-US" sz="2400" dirty="0" smtClean="0"/>
              <a:t>If all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created by the photons in </a:t>
            </a:r>
            <a:r>
              <a:rPr lang="en-US" sz="2400" i="1" dirty="0" smtClean="0"/>
              <a:t>V</a:t>
            </a:r>
            <a:r>
              <a:rPr lang="en-US" sz="2400" dirty="0" smtClean="0"/>
              <a:t> lose all their energy by ionization in air included in volume </a:t>
            </a:r>
            <a:r>
              <a:rPr lang="en-US" sz="2400" i="1" dirty="0" smtClean="0"/>
              <a:t>V’</a:t>
            </a:r>
            <a:r>
              <a:rPr lang="en-US" sz="2400" dirty="0" smtClean="0"/>
              <a:t> → the charge can be measured → measure of exposure</a:t>
            </a:r>
          </a:p>
          <a:p>
            <a:r>
              <a:rPr lang="en-US" sz="2400" dirty="0" smtClean="0"/>
              <a:t>However some of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created in </a:t>
            </a:r>
            <a:r>
              <a:rPr lang="en-US" sz="2400" i="1" dirty="0" smtClean="0"/>
              <a:t>V</a:t>
            </a:r>
            <a:r>
              <a:rPr lang="en-US" sz="2400" dirty="0" smtClean="0"/>
              <a:t> can lose their </a:t>
            </a:r>
            <a:r>
              <a:rPr lang="en-US" sz="2400" i="1" dirty="0" smtClean="0"/>
              <a:t>E</a:t>
            </a:r>
            <a:r>
              <a:rPr lang="en-US" sz="2400" dirty="0" smtClean="0"/>
              <a:t> outside </a:t>
            </a:r>
            <a:r>
              <a:rPr lang="en-US" sz="2400" i="1" dirty="0" smtClean="0"/>
              <a:t>V’</a:t>
            </a:r>
            <a:r>
              <a:rPr lang="en-US" sz="2400" dirty="0" smtClean="0"/>
              <a:t> → non-collected charge </a:t>
            </a:r>
          </a:p>
          <a:p>
            <a:r>
              <a:rPr lang="en-US" sz="2400" dirty="0" smtClean="0"/>
              <a:t>However some of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created outside </a:t>
            </a:r>
            <a:r>
              <a:rPr lang="en-US" sz="2400" i="1" dirty="0" smtClean="0"/>
              <a:t>V</a:t>
            </a:r>
            <a:r>
              <a:rPr lang="en-US" sz="2400" dirty="0" smtClean="0"/>
              <a:t> can lose their </a:t>
            </a:r>
            <a:r>
              <a:rPr lang="en-US" sz="2400" i="1" dirty="0" smtClean="0"/>
              <a:t>E</a:t>
            </a:r>
            <a:r>
              <a:rPr lang="en-US" sz="2400" dirty="0" smtClean="0"/>
              <a:t> inside </a:t>
            </a:r>
            <a:r>
              <a:rPr lang="en-US" sz="2400" i="1" dirty="0" smtClean="0"/>
              <a:t>V’</a:t>
            </a:r>
            <a:r>
              <a:rPr lang="en-US" sz="2400" dirty="0" smtClean="0"/>
              <a:t> → supplementary collected charge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Free-air ion </a:t>
            </a:r>
            <a:r>
              <a:rPr lang="en-US" sz="2800" dirty="0" smtClean="0"/>
              <a:t>chamber:</a:t>
            </a:r>
            <a:r>
              <a:rPr lang="fr-BE" sz="2800" dirty="0" smtClean="0"/>
              <a:t> Charges collection</a:t>
            </a:r>
            <a:endParaRPr lang="fr-B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447800"/>
            <a:ext cx="6248400" cy="488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dQ&amp;=&amp;dm\Psi(s)\left(\frac{\mu_{en}}{\rho}\right)_{air}\left(\frac{e}{\overline{W}}\right)_{air}\\&#10;&amp;=&amp;\rho A_0\left(\frac{s}{y}\right)^2\Psi_0 \left(\frac{y}{s}\right)^2[1-\mu(s-y)]\left(\frac{\mu_{en}}{\rho}\right)_{air}\left(\frac{e}{\overline{W}}\right)_{air}ds\\&#10;&amp;=&amp;dQ_0[1-\mu(s-y)]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5"/>
  <p:tag name="PICTUREFILESIZE" val="55466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dQ_0=dm_0\Psi_0\left(\frac{\mu_{en}}{\rho}\right)_{air}\left(\frac{e}{\overline{W}}\right)_{air}=\rho A_0\Psi_0\left(\frac{\mu_{en}}{\rho}\right)_{air}\left(\frac{e}{\overline{W}}\right)_{air} ds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9"/>
  <p:tag name="PICTUREFILESIZE" val="20881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Psi(s)=\Psi_0\left(\frac{y}{s}\right)^2e^{-\mu(s-y)}\cong  \Psi_0\left(\frac{y}{s}\right)^2[1-\mu(s-y)]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1"/>
  <p:tag name="PICTUREFILESIZE" val="13531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Q&amp;=&amp;\rho A_0\Psi_0\left(\frac{\mu_{en}}{\rho}\right)_{air}\left(\frac{e}{\overline{W}}\right)_{air}\int_{s_1}^{s_1+l}[1-\mu(s-y)]ds\\&#10;&amp;=&amp;\rho A_0l\Psi_0\left(\frac{\mu_{en}}{\rho}\right)_{air}\left(\frac{e}{\overline{W}}\right)_{air}\left[1-\mu\left(x_1+\frac{l}{2}\right)\right]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9"/>
  <p:tag name="PICTUREFILESIZE" val="38748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X_P&amp;=&amp;\frac{dQ_0}{dm_0}=\frac{Q}{m}\left[1-\mu\left(x_1+\frac{l}{2}\right)\right]^{-1}\\&#10;&amp;\cong&amp;\frac{Q}{m}\left[1+\mu\left(x_1+\frac{l}{2}\right)\right]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9"/>
  <p:tag name="PICTUREFILESIZE" val="27374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X_P=\frac{Q}{\rho A_0L}\prod_ik_i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59507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848</Words>
  <Application>Microsoft Office PowerPoint</Application>
  <PresentationFormat>Affichage à l'écran (4:3)</PresentationFormat>
  <Paragraphs>131</Paragraphs>
  <Slides>17</Slides>
  <Notes>17</Notes>
  <HiddenSlides>0</HiddenSlides>
  <MMClips>17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cmmi10</vt:lpstr>
      <vt:lpstr>Times</vt:lpstr>
      <vt:lpstr>cmsy10</vt:lpstr>
      <vt:lpstr>Calibri</vt:lpstr>
      <vt:lpstr>Symbol</vt:lpstr>
      <vt:lpstr>Thème Office</vt:lpstr>
      <vt:lpstr> Chapiter VII:  Ionization chamber</vt:lpstr>
      <vt:lpstr>Types of ionization chambers</vt:lpstr>
      <vt:lpstr>Advantages and disadvantages of the solid ionization chambers </vt:lpstr>
      <vt:lpstr>Organization of the chapter</vt:lpstr>
      <vt:lpstr>Free-air ion chamber: scheme</vt:lpstr>
      <vt:lpstr>Free-air ion chamber: description</vt:lpstr>
      <vt:lpstr>Free-air ion chamber: Principle (1) </vt:lpstr>
      <vt:lpstr>Free-air ion chamber: Principle (2) </vt:lpstr>
      <vt:lpstr>Free-air ion chamber: Charges collection</vt:lpstr>
      <vt:lpstr>CPE for volume of collection </vt:lpstr>
      <vt:lpstr>Determination of X at the plane of the aperture (1)</vt:lpstr>
      <vt:lpstr>Determination of X at the plane of the aperture (2)</vt:lpstr>
      <vt:lpstr>Determination of X at the plane of the aperture (3)</vt:lpstr>
      <vt:lpstr>Determination of X at the plane of the aperture (4)</vt:lpstr>
      <vt:lpstr>Result of a measurement in a free-air ion chamber</vt:lpstr>
      <vt:lpstr>Remark on the maximal energy of photons</vt:lpstr>
      <vt:lpstr>Example of free-air ionization chamber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VII:  Chambres d’ionisation</dc:title>
  <dc:creator>Utilisateur Windows</dc:creator>
  <cp:lastModifiedBy>ULB</cp:lastModifiedBy>
  <cp:revision>253</cp:revision>
  <dcterms:created xsi:type="dcterms:W3CDTF">2012-09-19T08:35:13Z</dcterms:created>
  <dcterms:modified xsi:type="dcterms:W3CDTF">2020-10-19T12:55:49Z</dcterms:modified>
</cp:coreProperties>
</file>