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5"/>
  </p:notesMasterIdLst>
  <p:sldIdLst>
    <p:sldId id="257" r:id="rId2"/>
    <p:sldId id="258" r:id="rId3"/>
    <p:sldId id="259" r:id="rId4"/>
    <p:sldId id="26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embeddedFontLst>
    <p:embeddedFont>
      <p:font typeface="cmmi10" panose="020B0500000000000000" pitchFamily="34" charset="0"/>
      <p:regular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cmsy10" panose="020B0500000000000000" pitchFamily="34" charset="0"/>
      <p:regular r:id="rId21"/>
    </p:embeddedFont>
  </p:embeddedFont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8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AFCBFD-04DB-47A5-91F6-D384A4DB9093}" type="datetimeFigureOut">
              <a:rPr lang="fr-FR" smtClean="0"/>
              <a:pPr/>
              <a:t>16/10/2020</a:t>
            </a:fld>
            <a:endParaRPr lang="fr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569715-ED92-47DF-9EC2-B183C103C35F}" type="slidenum">
              <a:rPr lang="fr-BE" smtClean="0"/>
              <a:pPr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0882896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3D4EB1-041D-4A2C-A632-CEB0E6FE2AB3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43F47-C6E9-408A-A6F4-C33319652F3A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43F47-C6E9-408A-A6F4-C33319652F3A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43F47-C6E9-408A-A6F4-C33319652F3A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43F47-C6E9-408A-A6F4-C33319652F3A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43F47-C6E9-408A-A6F4-C33319652F3A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43F47-C6E9-408A-A6F4-C33319652F3A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569715-ED92-47DF-9EC2-B183C103C35F}" type="slidenum">
              <a:rPr lang="fr-BE" smtClean="0"/>
              <a:pPr/>
              <a:t>4</a:t>
            </a:fld>
            <a:endParaRPr lang="fr-B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43F47-C6E9-408A-A6F4-C33319652F3A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43F47-C6E9-408A-A6F4-C33319652F3A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43F47-C6E9-408A-A6F4-C33319652F3A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43F47-C6E9-408A-A6F4-C33319652F3A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43F47-C6E9-408A-A6F4-C33319652F3A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511AF-7565-49C8-87E7-753F40B19B97}" type="datetime1">
              <a:rPr lang="fr-FR" smtClean="0"/>
              <a:pPr/>
              <a:t>16/10/2020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8C71F-8708-4D0F-BC0F-5C3B2DEF82DC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F647-248D-4843-9C88-AF7F585FFAFD}" type="datetime1">
              <a:rPr lang="fr-FR" smtClean="0"/>
              <a:pPr/>
              <a:t>16/10/2020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8C71F-8708-4D0F-BC0F-5C3B2DEF82DC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CED5A-6763-4B2A-AD17-DB643FBEF023}" type="datetime1">
              <a:rPr lang="fr-FR" smtClean="0"/>
              <a:pPr/>
              <a:t>16/10/2020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8C71F-8708-4D0F-BC0F-5C3B2DEF82DC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5054E-D562-454C-A71F-AB2077483D30}" type="datetime1">
              <a:rPr lang="fr-FR" smtClean="0"/>
              <a:pPr/>
              <a:t>16/10/2020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8C71F-8708-4D0F-BC0F-5C3B2DEF82DC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84C3E-1484-4438-9027-7C439B2951C5}" type="datetime1">
              <a:rPr lang="fr-FR" smtClean="0"/>
              <a:pPr/>
              <a:t>16/10/2020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8C71F-8708-4D0F-BC0F-5C3B2DEF82DC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7E6A4-77E6-4217-8775-7F9BB849DEC2}" type="datetime1">
              <a:rPr lang="fr-FR" smtClean="0"/>
              <a:pPr/>
              <a:t>16/10/2020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8C71F-8708-4D0F-BC0F-5C3B2DEF82DC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7FAD3-F899-423E-B958-B2697AA40B4D}" type="datetime1">
              <a:rPr lang="fr-FR" smtClean="0"/>
              <a:pPr/>
              <a:t>16/10/2020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8C71F-8708-4D0F-BC0F-5C3B2DEF82DC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8C8FF-270E-4C25-B2E1-B948653CC754}" type="datetime1">
              <a:rPr lang="fr-FR" smtClean="0"/>
              <a:pPr/>
              <a:t>16/10/2020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8C71F-8708-4D0F-BC0F-5C3B2DEF82DC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3E250-EBA3-4400-9627-4EE1D163834C}" type="datetime1">
              <a:rPr lang="fr-FR" smtClean="0"/>
              <a:pPr/>
              <a:t>16/10/2020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8C71F-8708-4D0F-BC0F-5C3B2DEF82DC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A1438-9E1B-4092-B81D-BB31E982F7CA}" type="datetime1">
              <a:rPr lang="fr-FR" smtClean="0"/>
              <a:pPr/>
              <a:t>16/10/2020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8C71F-8708-4D0F-BC0F-5C3B2DEF82DC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A4D95-4482-4517-881D-F0E25E719B65}" type="datetime1">
              <a:rPr lang="fr-FR" smtClean="0"/>
              <a:pPr/>
              <a:t>16/10/2020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8C71F-8708-4D0F-BC0F-5C3B2DEF82DC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0F105A-521E-4B4C-AC5E-E18664C28EBC}" type="datetime1">
              <a:rPr lang="fr-FR" smtClean="0"/>
              <a:pPr/>
              <a:t>16/10/2020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8C71F-8708-4D0F-BC0F-5C3B2DEF82DC}" type="slidenum">
              <a:rPr lang="fr-BE" smtClean="0"/>
              <a:pPr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wav"/><Relationship Id="rId1" Type="http://schemas.microsoft.com/office/2007/relationships/media" Target="../media/media10.wav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wav"/><Relationship Id="rId1" Type="http://schemas.microsoft.com/office/2007/relationships/media" Target="../media/media11.wav"/><Relationship Id="rId6" Type="http://schemas.openxmlformats.org/officeDocument/2006/relationships/image" Target="../media/image1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wav"/><Relationship Id="rId1" Type="http://schemas.microsoft.com/office/2007/relationships/media" Target="../media/media12.wav"/><Relationship Id="rId6" Type="http://schemas.openxmlformats.org/officeDocument/2006/relationships/image" Target="../media/image1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wav"/><Relationship Id="rId1" Type="http://schemas.microsoft.com/office/2007/relationships/media" Target="../media/media13.wav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wav"/><Relationship Id="rId7" Type="http://schemas.openxmlformats.org/officeDocument/2006/relationships/image" Target="../media/image1.png"/><Relationship Id="rId2" Type="http://schemas.microsoft.com/office/2007/relationships/media" Target="../media/media3.wav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wav"/><Relationship Id="rId1" Type="http://schemas.microsoft.com/office/2007/relationships/media" Target="../media/media8.wav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wav"/><Relationship Id="rId1" Type="http://schemas.microsoft.com/office/2007/relationships/media" Target="../media/media9.wav"/><Relationship Id="rId6" Type="http://schemas.openxmlformats.org/officeDocument/2006/relationships/image" Target="../media/image1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1371601"/>
            <a:ext cx="9144000" cy="3200399"/>
          </a:xfrm>
        </p:spPr>
        <p:txBody>
          <a:bodyPr>
            <a:normAutofit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fr-BE" dirty="0" err="1" smtClean="0"/>
              <a:t>Chapter</a:t>
            </a:r>
            <a:r>
              <a:rPr lang="fr-BE" dirty="0" smtClean="0"/>
              <a:t> </a:t>
            </a:r>
            <a:r>
              <a:rPr lang="fr-BE" dirty="0" smtClean="0">
                <a:latin typeface="Times" pitchFamily="18" charset="0"/>
              </a:rPr>
              <a:t>VI</a:t>
            </a:r>
            <a:r>
              <a:rPr lang="fr-BE" dirty="0" smtClean="0"/>
              <a:t>: </a:t>
            </a:r>
            <a:br>
              <a:rPr lang="fr-BE" dirty="0" smtClean="0"/>
            </a:br>
            <a:r>
              <a:rPr lang="fr-BE" dirty="0" err="1" smtClean="0"/>
              <a:t>Experiment</a:t>
            </a:r>
            <a:r>
              <a:rPr lang="fr-BE" dirty="0" smtClean="0"/>
              <a:t> </a:t>
            </a:r>
            <a:r>
              <a:rPr lang="fr-BE" dirty="0" err="1" smtClean="0"/>
              <a:t>dosimetry</a:t>
            </a:r>
            <a:r>
              <a:rPr lang="fr-BE" dirty="0" smtClean="0"/>
              <a:t>: Introduction</a:t>
            </a:r>
            <a:br>
              <a:rPr lang="fr-BE" dirty="0" smtClean="0"/>
            </a:b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8C71F-8708-4D0F-BC0F-5C3B2DEF82DC}" type="slidenum">
              <a:rPr lang="fr-BE" smtClean="0"/>
              <a:pPr/>
              <a:t>1</a:t>
            </a:fld>
            <a:endParaRPr lang="fr-BE"/>
          </a:p>
        </p:txBody>
      </p:sp>
      <p:pic>
        <p:nvPicPr>
          <p:cNvPr id="3" name="Son enregistré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76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92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sz="2800" dirty="0" err="1" smtClean="0"/>
              <a:t>Stability</a:t>
            </a:r>
            <a:endParaRPr lang="fr-BE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72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Stability before irradiation → no modification of the properties before irradiation because of external conditions (temperature, humidity,…)</a:t>
            </a:r>
          </a:p>
          <a:p>
            <a:endParaRPr lang="en-US" sz="2400" dirty="0" smtClean="0"/>
          </a:p>
          <a:p>
            <a:r>
              <a:rPr lang="en-US" sz="2400" dirty="0" smtClean="0"/>
              <a:t>Stability after irradiation → no modification of the reading in time (fading) → practically unavoidable → necessity of a measurements protocol to make them as reproducible as possible → standardization of the dosimeter reading</a:t>
            </a:r>
            <a:endParaRPr lang="en-US" sz="2000" dirty="0" smtClean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8C71F-8708-4D0F-BC0F-5C3B2DEF82DC}" type="slidenum">
              <a:rPr lang="fr-BE" smtClean="0"/>
              <a:pPr/>
              <a:t>10</a:t>
            </a:fld>
            <a:endParaRPr lang="fr-BE"/>
          </a:p>
        </p:txBody>
      </p:sp>
      <p:pic>
        <p:nvPicPr>
          <p:cNvPr id="4" name="Son enregistré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229600" y="2286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652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Energy dependence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72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The energy dependence of a dosimeter is the dependence of its reading </a:t>
            </a:r>
            <a:r>
              <a:rPr lang="en-US" sz="2400" i="1" dirty="0" smtClean="0"/>
              <a:t>r</a:t>
            </a:r>
            <a:r>
              <a:rPr lang="en-US" sz="2400" dirty="0" smtClean="0"/>
              <a:t> (per unit of the quantity to be measured </a:t>
            </a:r>
            <a:r>
              <a:rPr lang="en-US" sz="2400" i="1" dirty="0" smtClean="0"/>
              <a:t>J</a:t>
            </a:r>
            <a:r>
              <a:rPr lang="en-US" sz="2400" dirty="0" smtClean="0"/>
              <a:t> – dose, exposure) upon the energy </a:t>
            </a:r>
            <a:r>
              <a:rPr lang="en-US" sz="2400" i="1" dirty="0" smtClean="0"/>
              <a:t>E</a:t>
            </a:r>
            <a:r>
              <a:rPr lang="en-US" sz="2400" dirty="0" smtClean="0"/>
              <a:t> of the radiation  </a:t>
            </a:r>
            <a:endParaRPr lang="en-US" sz="200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62200" y="2819400"/>
            <a:ext cx="3905250" cy="379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8C71F-8708-4D0F-BC0F-5C3B2DEF82DC}" type="slidenum">
              <a:rPr lang="fr-BE" smtClean="0"/>
              <a:pPr/>
              <a:t>11</a:t>
            </a:fld>
            <a:endParaRPr lang="fr-BE"/>
          </a:p>
        </p:txBody>
      </p:sp>
      <p:pic>
        <p:nvPicPr>
          <p:cNvPr id="4" name="Son enregistré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05800" y="1524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587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sz="2800" dirty="0" err="1" smtClean="0"/>
              <a:t>Example</a:t>
            </a:r>
            <a:r>
              <a:rPr lang="fr-BE" sz="2800" dirty="0" smtClean="0"/>
              <a:t> of e</a:t>
            </a:r>
            <a:r>
              <a:rPr lang="en-US" sz="2800" dirty="0" err="1" smtClean="0"/>
              <a:t>nergy</a:t>
            </a:r>
            <a:r>
              <a:rPr lang="en-US" sz="2800" dirty="0" smtClean="0"/>
              <a:t> dependence</a:t>
            </a:r>
            <a:endParaRPr lang="fr-BE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72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/>
              <a:t>	Typical energy dependence curve in terms of the response per unit exposure (normalized to the response of </a:t>
            </a:r>
            <a:r>
              <a:rPr lang="en-US" sz="2400" baseline="30000" dirty="0"/>
              <a:t>60</a:t>
            </a:r>
            <a:r>
              <a:rPr lang="en-US" sz="2400" dirty="0"/>
              <a:t>Co </a:t>
            </a:r>
            <a:r>
              <a:rPr lang="en-US" sz="2400" dirty="0" smtClean="0">
                <a:latin typeface="cmmi10"/>
              </a:rPr>
              <a:t>°</a:t>
            </a:r>
            <a:r>
              <a:rPr lang="en-US" sz="2400" dirty="0" smtClean="0"/>
              <a:t>-rays) for a dosimeter made in a material g (</a:t>
            </a:r>
            <a:r>
              <a:rPr lang="en-US" sz="2400" dirty="0" err="1" smtClean="0"/>
              <a:t>Z</a:t>
            </a:r>
            <a:r>
              <a:rPr lang="en-US" sz="2400" baseline="-25000" dirty="0" err="1" smtClean="0"/>
              <a:t>g</a:t>
            </a:r>
            <a:r>
              <a:rPr lang="en-US" sz="2400" dirty="0" smtClean="0"/>
              <a:t>)</a:t>
            </a:r>
            <a:endParaRPr lang="en-US" sz="2000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43000" y="2783619"/>
            <a:ext cx="6553200" cy="4074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7" name="Connecteur droit avec flèche 6"/>
          <p:cNvCxnSpPr/>
          <p:nvPr/>
        </p:nvCxnSpPr>
        <p:spPr>
          <a:xfrm rot="10800000" flipV="1">
            <a:off x="4038600" y="3733800"/>
            <a:ext cx="1905000" cy="762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7"/>
          <p:cNvSpPr txBox="1"/>
          <p:nvPr/>
        </p:nvSpPr>
        <p:spPr>
          <a:xfrm>
            <a:off x="5257800" y="3352800"/>
            <a:ext cx="25015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Photoelectric effect in g</a:t>
            </a:r>
            <a:endParaRPr lang="en-US" dirty="0"/>
          </a:p>
        </p:txBody>
      </p:sp>
      <p:cxnSp>
        <p:nvCxnSpPr>
          <p:cNvPr id="9" name="Connecteur droit avec flèche 8"/>
          <p:cNvCxnSpPr/>
          <p:nvPr/>
        </p:nvCxnSpPr>
        <p:spPr>
          <a:xfrm>
            <a:off x="1524000" y="3276600"/>
            <a:ext cx="990600" cy="533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/>
          <p:cNvSpPr txBox="1"/>
          <p:nvPr/>
        </p:nvSpPr>
        <p:spPr>
          <a:xfrm>
            <a:off x="304800" y="2895600"/>
            <a:ext cx="449366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Photoelectric effect in air and attenuation in g</a:t>
            </a:r>
            <a:endParaRPr lang="en-US" dirty="0"/>
          </a:p>
        </p:txBody>
      </p:sp>
      <p:sp>
        <p:nvSpPr>
          <p:cNvPr id="13" name="ZoneTexte 12"/>
          <p:cNvSpPr txBox="1"/>
          <p:nvPr/>
        </p:nvSpPr>
        <p:spPr>
          <a:xfrm>
            <a:off x="4572000" y="5715000"/>
            <a:ext cx="25873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Photoelectric effect in air</a:t>
            </a:r>
            <a:endParaRPr lang="en-US" dirty="0"/>
          </a:p>
        </p:txBody>
      </p:sp>
      <p:cxnSp>
        <p:nvCxnSpPr>
          <p:cNvPr id="14" name="Connecteur droit avec flèche 13"/>
          <p:cNvCxnSpPr/>
          <p:nvPr/>
        </p:nvCxnSpPr>
        <p:spPr>
          <a:xfrm rot="10800000">
            <a:off x="3429000" y="5410200"/>
            <a:ext cx="1447800" cy="304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8C71F-8708-4D0F-BC0F-5C3B2DEF82DC}" type="slidenum">
              <a:rPr lang="fr-BE" smtClean="0"/>
              <a:pPr/>
              <a:t>12</a:t>
            </a:fld>
            <a:endParaRPr lang="fr-BE"/>
          </a:p>
        </p:txBody>
      </p:sp>
      <p:pic>
        <p:nvPicPr>
          <p:cNvPr id="4" name="Son enregistré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1524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805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Miscellany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72000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Geometric configuration</a:t>
            </a:r>
          </a:p>
          <a:p>
            <a:endParaRPr lang="en-US" sz="2400" dirty="0" smtClean="0"/>
          </a:p>
          <a:p>
            <a:r>
              <a:rPr lang="en-US" sz="2400" dirty="0" smtClean="0"/>
              <a:t>Price</a:t>
            </a:r>
          </a:p>
          <a:p>
            <a:endParaRPr lang="en-US" sz="2400" dirty="0" smtClean="0"/>
          </a:p>
          <a:p>
            <a:r>
              <a:rPr lang="en-US" sz="2400" dirty="0" smtClean="0"/>
              <a:t>Reusability</a:t>
            </a:r>
          </a:p>
          <a:p>
            <a:endParaRPr lang="en-US" sz="2400" dirty="0" smtClean="0"/>
          </a:p>
          <a:p>
            <a:r>
              <a:rPr lang="en-US" sz="2400" dirty="0" smtClean="0"/>
              <a:t>Archival storage</a:t>
            </a:r>
          </a:p>
          <a:p>
            <a:endParaRPr lang="en-US" sz="2400" dirty="0" smtClean="0"/>
          </a:p>
          <a:p>
            <a:r>
              <a:rPr lang="en-US" sz="2400" dirty="0" smtClean="0"/>
              <a:t>Control</a:t>
            </a:r>
          </a:p>
          <a:p>
            <a:endParaRPr lang="en-US" sz="2400" dirty="0" smtClean="0"/>
          </a:p>
          <a:p>
            <a:r>
              <a:rPr lang="en-US" sz="2400" dirty="0" smtClean="0"/>
              <a:t>…</a:t>
            </a:r>
            <a:endParaRPr lang="en-US" sz="2000" dirty="0" smtClean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8C71F-8708-4D0F-BC0F-5C3B2DEF82DC}" type="slidenum">
              <a:rPr lang="fr-BE" smtClean="0"/>
              <a:pPr/>
              <a:t>13</a:t>
            </a:fld>
            <a:endParaRPr lang="fr-BE"/>
          </a:p>
        </p:txBody>
      </p:sp>
      <p:pic>
        <p:nvPicPr>
          <p:cNvPr id="4" name="Son enregistré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05800" y="1524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6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Types of measurements</a:t>
            </a:r>
            <a:endParaRPr lang="en-US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72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Detector for immediate (instantaneous) measurements → dose rate → </a:t>
            </a:r>
            <a:r>
              <a:rPr lang="en-US" sz="2400" b="1" dirty="0" smtClean="0"/>
              <a:t>monitor </a:t>
            </a:r>
            <a:r>
              <a:rPr lang="en-US" sz="2400" dirty="0" smtClean="0"/>
              <a:t>→ called « dosimeter » (ex: ionization chamber)</a:t>
            </a:r>
          </a:p>
          <a:p>
            <a:endParaRPr lang="en-US" sz="2400" b="1" dirty="0" smtClean="0"/>
          </a:p>
          <a:p>
            <a:r>
              <a:rPr lang="en-US" sz="2400" dirty="0" smtClean="0"/>
              <a:t>Detector for integrated (total) measurements on a time → </a:t>
            </a:r>
            <a:r>
              <a:rPr lang="en-US" sz="2400" b="1" dirty="0" smtClean="0"/>
              <a:t>dosimeter </a:t>
            </a:r>
            <a:r>
              <a:rPr lang="en-US" sz="2400" dirty="0" smtClean="0"/>
              <a:t>→ called « integrating dosimeter »  (ex: films, thermoluminescent dosimeters,…) </a:t>
            </a:r>
            <a:endParaRPr lang="en-US" sz="2400" b="1" dirty="0" smtClean="0"/>
          </a:p>
          <a:p>
            <a:endParaRPr lang="en-US" sz="2400" b="1" dirty="0" smtClean="0"/>
          </a:p>
          <a:p>
            <a:r>
              <a:rPr lang="en-US" sz="2400" dirty="0" smtClean="0"/>
              <a:t>Detector for the identification of incident particles → </a:t>
            </a:r>
            <a:r>
              <a:rPr lang="en-US" sz="2400" b="1" dirty="0" smtClean="0"/>
              <a:t>spectroscopes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8C71F-8708-4D0F-BC0F-5C3B2DEF82DC}" type="slidenum">
              <a:rPr lang="fr-BE" smtClean="0"/>
              <a:pPr/>
              <a:t>2</a:t>
            </a:fld>
            <a:endParaRPr lang="fr-BE"/>
          </a:p>
        </p:txBody>
      </p:sp>
      <p:pic>
        <p:nvPicPr>
          <p:cNvPr id="5" name="Son enregistré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05800" y="76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66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sz="2800" dirty="0" smtClean="0"/>
              <a:t>Types of monitors or </a:t>
            </a:r>
            <a:r>
              <a:rPr lang="fr-BE" sz="2800" dirty="0" err="1" smtClean="0"/>
              <a:t>dosimeters</a:t>
            </a:r>
            <a:r>
              <a:rPr lang="fr-BE" sz="2800" dirty="0" smtClean="0"/>
              <a:t> </a:t>
            </a:r>
            <a:endParaRPr lang="fr-BE" sz="2800" dirty="0"/>
          </a:p>
        </p:txBody>
      </p:sp>
      <p:pic>
        <p:nvPicPr>
          <p:cNvPr id="10" name="Image 9" descr="TP_tmp.b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/>
          <a:stretch>
            <a:fillRect/>
          </a:stretch>
        </p:blipFill>
        <p:spPr bwMode="auto">
          <a:xfrm>
            <a:off x="137444" y="1905000"/>
            <a:ext cx="8828575" cy="3044337"/>
          </a:xfrm>
          <a:prstGeom prst="rect">
            <a:avLst/>
          </a:prstGeom>
          <a:noFill/>
          <a:ln/>
          <a:effectLst/>
        </p:spPr>
      </p:pic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8C71F-8708-4D0F-BC0F-5C3B2DEF82DC}" type="slidenum">
              <a:rPr lang="fr-BE" smtClean="0"/>
              <a:pPr/>
              <a:t>3</a:t>
            </a:fld>
            <a:endParaRPr lang="fr-BE"/>
          </a:p>
        </p:txBody>
      </p:sp>
      <p:pic>
        <p:nvPicPr>
          <p:cNvPr id="3" name="Son enregistré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153400" y="1524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27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sz="2800" dirty="0" smtClean="0"/>
              <a:t>Types of</a:t>
            </a:r>
            <a:r>
              <a:rPr lang="en-US" sz="2800" dirty="0"/>
              <a:t> integrating </a:t>
            </a:r>
            <a:r>
              <a:rPr lang="en-US" sz="2800" dirty="0" smtClean="0"/>
              <a:t>dosimeters </a:t>
            </a:r>
            <a:endParaRPr lang="fr-BE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 fontScale="77500" lnSpcReduction="20000"/>
          </a:bodyPr>
          <a:lstStyle/>
          <a:p>
            <a:r>
              <a:rPr lang="en-US" dirty="0" err="1" smtClean="0"/>
              <a:t>Dosifilms</a:t>
            </a:r>
            <a:r>
              <a:rPr lang="en-US" dirty="0" smtClean="0"/>
              <a:t> (photographic films)</a:t>
            </a:r>
          </a:p>
          <a:p>
            <a:endParaRPr lang="en-US" dirty="0" smtClean="0"/>
          </a:p>
          <a:p>
            <a:r>
              <a:rPr lang="en-US" dirty="0" smtClean="0"/>
              <a:t>Thermoluminescent dosimeters</a:t>
            </a:r>
          </a:p>
          <a:p>
            <a:endParaRPr lang="en-US" dirty="0" smtClean="0"/>
          </a:p>
          <a:p>
            <a:r>
              <a:rPr lang="en-US" dirty="0" smtClean="0"/>
              <a:t>OSL dosimeters</a:t>
            </a:r>
          </a:p>
          <a:p>
            <a:endParaRPr lang="en-US" dirty="0" smtClean="0"/>
          </a:p>
          <a:p>
            <a:r>
              <a:rPr lang="en-US" dirty="0" smtClean="0"/>
              <a:t>Calorimeters</a:t>
            </a:r>
          </a:p>
          <a:p>
            <a:endParaRPr lang="en-US" dirty="0" smtClean="0"/>
          </a:p>
          <a:p>
            <a:r>
              <a:rPr lang="en-US" dirty="0" smtClean="0"/>
              <a:t>Chemical dosimeters</a:t>
            </a:r>
          </a:p>
          <a:p>
            <a:endParaRPr lang="en-US" dirty="0" smtClean="0"/>
          </a:p>
          <a:p>
            <a:r>
              <a:rPr lang="en-US" dirty="0" smtClean="0"/>
              <a:t>Electronic dosimeters</a:t>
            </a:r>
          </a:p>
          <a:p>
            <a:endParaRPr lang="en-US" dirty="0" smtClean="0"/>
          </a:p>
          <a:p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8C71F-8708-4D0F-BC0F-5C3B2DEF82DC}" type="slidenum">
              <a:rPr lang="fr-BE" smtClean="0"/>
              <a:pPr/>
              <a:t>4</a:t>
            </a:fld>
            <a:endParaRPr lang="fr-BE"/>
          </a:p>
        </p:txBody>
      </p:sp>
      <p:pic>
        <p:nvPicPr>
          <p:cNvPr id="5" name="Son enregistré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05800" y="1524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28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General characteristics of dosimeters</a:t>
            </a:r>
            <a:endParaRPr lang="en-US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72000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Absoluteness</a:t>
            </a:r>
          </a:p>
          <a:p>
            <a:endParaRPr lang="en-US" sz="2400" dirty="0" smtClean="0"/>
          </a:p>
          <a:p>
            <a:r>
              <a:rPr lang="en-US" sz="2400" dirty="0" smtClean="0"/>
              <a:t>Precision and accuracy</a:t>
            </a:r>
          </a:p>
          <a:p>
            <a:endParaRPr lang="en-US" sz="2400" dirty="0" smtClean="0"/>
          </a:p>
          <a:p>
            <a:r>
              <a:rPr lang="en-US" sz="2400" dirty="0" smtClean="0"/>
              <a:t>Dose range</a:t>
            </a:r>
          </a:p>
          <a:p>
            <a:endParaRPr lang="en-US" sz="2400" dirty="0" smtClean="0"/>
          </a:p>
          <a:p>
            <a:r>
              <a:rPr lang="en-US" sz="2400" dirty="0" smtClean="0"/>
              <a:t>Stability</a:t>
            </a:r>
          </a:p>
          <a:p>
            <a:endParaRPr lang="en-US" sz="2400" dirty="0" smtClean="0"/>
          </a:p>
          <a:p>
            <a:r>
              <a:rPr lang="en-US" sz="2400" dirty="0" smtClean="0"/>
              <a:t>Energy dependence</a:t>
            </a:r>
          </a:p>
          <a:p>
            <a:endParaRPr lang="en-US" sz="2400" dirty="0" smtClean="0"/>
          </a:p>
          <a:p>
            <a:r>
              <a:rPr lang="en-US" sz="2400" dirty="0" smtClean="0"/>
              <a:t>Miscellany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8C71F-8708-4D0F-BC0F-5C3B2DEF82DC}" type="slidenum">
              <a:rPr lang="fr-BE" smtClean="0"/>
              <a:pPr/>
              <a:t>5</a:t>
            </a:fld>
            <a:endParaRPr lang="fr-BE"/>
          </a:p>
        </p:txBody>
      </p:sp>
      <p:pic>
        <p:nvPicPr>
          <p:cNvPr id="4" name="Son enregistré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76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80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Absoluteness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72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An absolute dosimeter allows a measurement of the absorbed dose without requiring calibration in a known field of radiation</a:t>
            </a:r>
          </a:p>
          <a:p>
            <a:endParaRPr lang="en-US" sz="2400" dirty="0" smtClean="0"/>
          </a:p>
          <a:p>
            <a:r>
              <a:rPr lang="en-US" sz="2400" dirty="0" smtClean="0"/>
              <a:t>Some kind of calibration not involving radiation is possible (as electronic calibration)</a:t>
            </a:r>
          </a:p>
          <a:p>
            <a:endParaRPr lang="en-US" sz="2400" dirty="0" smtClean="0"/>
          </a:p>
          <a:p>
            <a:r>
              <a:rPr lang="en-US" sz="2400" dirty="0" smtClean="0"/>
              <a:t>However a</a:t>
            </a:r>
            <a:r>
              <a:rPr lang="en-US" sz="2400" dirty="0" smtClean="0">
                <a:latin typeface="Calibri"/>
              </a:rPr>
              <a:t> calibration is always useful to rely the measurement to a standard measurement→ in an absolute dosimeter an error may go undetected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8C71F-8708-4D0F-BC0F-5C3B2DEF82DC}" type="slidenum">
              <a:rPr lang="fr-BE" smtClean="0"/>
              <a:pPr/>
              <a:t>6</a:t>
            </a:fld>
            <a:endParaRPr lang="fr-BE"/>
          </a:p>
        </p:txBody>
      </p:sp>
      <p:pic>
        <p:nvPicPr>
          <p:cNvPr id="4" name="Son enregistré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05800" y="1524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892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Precision and accuracy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72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The precision depends on fluctuations in instrumental characteristics, on ambient conditions and on the stochastic nature of radiation fields</a:t>
            </a:r>
          </a:p>
          <a:p>
            <a:r>
              <a:rPr lang="en-US" sz="2400" dirty="0" smtClean="0"/>
              <a:t>The precision may be determined by repeated measurements </a:t>
            </a:r>
            <a:r>
              <a:rPr lang="en-US" sz="2400" dirty="0" smtClean="0">
                <a:latin typeface="Calibri"/>
              </a:rPr>
              <a:t>→ large precision ↔ small standard deviation</a:t>
            </a:r>
          </a:p>
          <a:p>
            <a:r>
              <a:rPr lang="en-US" sz="2400" dirty="0" smtClean="0">
                <a:latin typeface="Calibri"/>
              </a:rPr>
              <a:t>The accuracy expresses the proximity  of the value given by the  dosimeter </a:t>
            </a:r>
            <a:r>
              <a:rPr lang="en-US" sz="2400" i="1" dirty="0" smtClean="0">
                <a:latin typeface="Calibri"/>
              </a:rPr>
              <a:t>r</a:t>
            </a:r>
            <a:r>
              <a:rPr lang="en-US" sz="2400" dirty="0" smtClean="0">
                <a:latin typeface="Calibri"/>
              </a:rPr>
              <a:t> (reading) and the true deposited dose </a:t>
            </a:r>
            <a:r>
              <a:rPr lang="en-US" sz="2400" i="1" dirty="0" smtClean="0">
                <a:latin typeface="Calibri"/>
              </a:rPr>
              <a:t>D</a:t>
            </a:r>
            <a:r>
              <a:rPr lang="en-US" sz="2400" i="1" baseline="-25000" dirty="0" smtClean="0">
                <a:latin typeface="Calibri"/>
              </a:rPr>
              <a:t>g</a:t>
            </a:r>
            <a:r>
              <a:rPr lang="en-US" sz="2400" dirty="0" smtClean="0">
                <a:latin typeface="Calibri"/>
              </a:rPr>
              <a:t>→ impossible to evaluate the accuracy of data from data themselves → usefulness of calibration</a:t>
            </a:r>
            <a:endParaRPr lang="en-US" sz="2400" dirty="0" smtClean="0"/>
          </a:p>
          <a:p>
            <a:endParaRPr lang="en-US" sz="2000" dirty="0" smtClean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8C71F-8708-4D0F-BC0F-5C3B2DEF82DC}" type="slidenum">
              <a:rPr lang="fr-BE" smtClean="0"/>
              <a:pPr/>
              <a:t>7</a:t>
            </a:fld>
            <a:endParaRPr lang="fr-BE"/>
          </a:p>
        </p:txBody>
      </p:sp>
      <p:pic>
        <p:nvPicPr>
          <p:cNvPr id="4" name="Son enregistré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05800" y="1524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84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sz="2800" dirty="0" smtClean="0"/>
              <a:t>Dose range</a:t>
            </a:r>
            <a:endParaRPr lang="fr-BE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572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Definition of the sensitivity of a dosimeter: </a:t>
            </a:r>
            <a:r>
              <a:rPr lang="en-US" sz="2400" i="1" dirty="0" smtClean="0"/>
              <a:t>s = </a:t>
            </a:r>
            <a:r>
              <a:rPr lang="en-US" sz="2400" i="1" dirty="0" err="1" smtClean="0"/>
              <a:t>dr</a:t>
            </a:r>
            <a:r>
              <a:rPr lang="en-US" sz="2400" i="1" dirty="0" smtClean="0"/>
              <a:t>/</a:t>
            </a:r>
            <a:r>
              <a:rPr lang="en-US" sz="2400" i="1" dirty="0" err="1" smtClean="0"/>
              <a:t>dD</a:t>
            </a:r>
            <a:r>
              <a:rPr lang="en-US" sz="2400" i="1" baseline="-25000" dirty="0" err="1" smtClean="0"/>
              <a:t>g</a:t>
            </a:r>
            <a:endParaRPr lang="en-US" sz="2400" i="1" baseline="-25000" dirty="0" smtClean="0"/>
          </a:p>
          <a:p>
            <a:r>
              <a:rPr lang="en-US" sz="2400" dirty="0" smtClean="0"/>
              <a:t>It is desirable to have a linear response (i.e. a constant sensitivity) throughout the dose range to be measured → </a:t>
            </a:r>
            <a:r>
              <a:rPr lang="en-US" sz="2400" i="1" dirty="0" smtClean="0"/>
              <a:t>r</a:t>
            </a:r>
            <a:r>
              <a:rPr lang="en-US" sz="2400" dirty="0" smtClean="0"/>
              <a:t> </a:t>
            </a:r>
            <a:r>
              <a:rPr lang="en-US" sz="2400" dirty="0" smtClean="0">
                <a:latin typeface="cmsy10"/>
              </a:rPr>
              <a:t>/</a:t>
            </a:r>
            <a:r>
              <a:rPr lang="en-US" sz="2400" dirty="0" smtClean="0"/>
              <a:t> </a:t>
            </a:r>
            <a:r>
              <a:rPr lang="en-US" sz="2400" i="1" dirty="0" smtClean="0"/>
              <a:t>D</a:t>
            </a:r>
            <a:r>
              <a:rPr lang="en-US" sz="2400" i="1" baseline="-25000" dirty="0" smtClean="0"/>
              <a:t>g</a:t>
            </a:r>
            <a:endParaRPr lang="en-US" sz="2400" i="1" dirty="0" smtClean="0"/>
          </a:p>
          <a:p>
            <a:r>
              <a:rPr lang="en-US" sz="2400" dirty="0" smtClean="0"/>
              <a:t>If nonlinear → it requires that a calibration be carried out at a multiplicity of doses</a:t>
            </a:r>
          </a:p>
          <a:p>
            <a:r>
              <a:rPr lang="en-US" sz="2400" dirty="0" smtClean="0"/>
              <a:t>Lower limit of the useful range of dose: background </a:t>
            </a:r>
            <a:r>
              <a:rPr lang="en-US" sz="2400" i="1" dirty="0" smtClean="0"/>
              <a:t>r</a:t>
            </a:r>
            <a:r>
              <a:rPr lang="en-US" sz="2400" i="1" baseline="-25000" dirty="0" smtClean="0"/>
              <a:t>0</a:t>
            </a:r>
            <a:r>
              <a:rPr lang="en-US" sz="2400" dirty="0" smtClean="0"/>
              <a:t> → 	 </a:t>
            </a:r>
            <a:r>
              <a:rPr lang="en-US" sz="2400" i="1" dirty="0" smtClean="0"/>
              <a:t>r = </a:t>
            </a:r>
            <a:r>
              <a:rPr lang="en-US" sz="2400" i="1" dirty="0" err="1" smtClean="0"/>
              <a:t>sD</a:t>
            </a:r>
            <a:r>
              <a:rPr lang="en-US" sz="2400" i="1" baseline="-25000" dirty="0" err="1" smtClean="0"/>
              <a:t>g</a:t>
            </a:r>
            <a:r>
              <a:rPr lang="en-US" sz="2400" i="1" baseline="-25000" dirty="0" smtClean="0"/>
              <a:t> </a:t>
            </a:r>
            <a:r>
              <a:rPr lang="en-US" sz="2400" i="1" dirty="0" smtClean="0"/>
              <a:t>+ r</a:t>
            </a:r>
            <a:r>
              <a:rPr lang="en-US" sz="2400" i="1" baseline="-25000" dirty="0" smtClean="0"/>
              <a:t>0 </a:t>
            </a:r>
            <a:r>
              <a:rPr lang="en-US" sz="2400" dirty="0" smtClean="0"/>
              <a:t>→ </a:t>
            </a:r>
            <a:r>
              <a:rPr lang="en-US" sz="2400" i="1" dirty="0" smtClean="0"/>
              <a:t>r</a:t>
            </a:r>
            <a:r>
              <a:rPr lang="en-US" sz="2400" i="1" baseline="-25000" dirty="0" smtClean="0"/>
              <a:t>0</a:t>
            </a:r>
            <a:r>
              <a:rPr lang="en-US" sz="2400" dirty="0" smtClean="0"/>
              <a:t> has to subtracted from a dose reading</a:t>
            </a:r>
            <a:endParaRPr lang="en-US" sz="2400" i="1" baseline="-25000" dirty="0" smtClean="0"/>
          </a:p>
          <a:p>
            <a:r>
              <a:rPr lang="en-US" sz="2400" dirty="0" smtClean="0"/>
              <a:t>Upper </a:t>
            </a:r>
            <a:r>
              <a:rPr lang="en-US" sz="2400" dirty="0"/>
              <a:t>limit of the useful range of dose </a:t>
            </a:r>
            <a:r>
              <a:rPr lang="en-US" sz="2400" dirty="0" smtClean="0"/>
              <a:t>(inherent limit imposed by the dosimeter itself) → decrease in the dose sensitivity </a:t>
            </a:r>
            <a:r>
              <a:rPr lang="en-US" sz="2400" i="1" dirty="0" smtClean="0"/>
              <a:t>s</a:t>
            </a:r>
            <a:r>
              <a:rPr lang="en-US" sz="2400" dirty="0" smtClean="0"/>
              <a:t> (ultimately to a negative value) </a:t>
            </a:r>
            <a:endParaRPr lang="en-US" sz="2000" dirty="0" smtClean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8C71F-8708-4D0F-BC0F-5C3B2DEF82DC}" type="slidenum">
              <a:rPr lang="fr-BE" smtClean="0"/>
              <a:pPr/>
              <a:t>8</a:t>
            </a:fld>
            <a:endParaRPr lang="fr-BE"/>
          </a:p>
        </p:txBody>
      </p:sp>
      <p:pic>
        <p:nvPicPr>
          <p:cNvPr id="4" name="Son enregistré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05800" y="1524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948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Upper limit of </a:t>
            </a:r>
            <a:r>
              <a:rPr lang="en-US" sz="2800" dirty="0" smtClean="0"/>
              <a:t>the dose range</a:t>
            </a:r>
            <a:endParaRPr lang="fr-BE" sz="28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52600" y="2057400"/>
            <a:ext cx="5777081" cy="32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8C71F-8708-4D0F-BC0F-5C3B2DEF82DC}" type="slidenum">
              <a:rPr lang="fr-BE" smtClean="0"/>
              <a:pPr/>
              <a:t>9</a:t>
            </a:fld>
            <a:endParaRPr lang="fr-BE"/>
          </a:p>
        </p:txBody>
      </p:sp>
      <p:pic>
        <p:nvPicPr>
          <p:cNvPr id="3" name="Son enregistré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2286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00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\begin{table}[h!]&#10;\begin{center}&#10;\begin{tabular}{l l l}&#10;\hline\hline&#10;~~Effet~~ &amp; ~~Instrument~~ &amp;  ~~milieu~~\\&#10;\hline&#10;Electrique &amp; Chambre d'ionisation &amp; Gaz \\&#10;&amp;Compteur proportionnel&amp;Gaz\\&#10;&amp;Compteur Geiger&amp;Gaz\\&#10;&amp;Chambre d'ionisation solide&amp;Semiconducteur\\&#10;Chimique &amp; Film photographique &amp; Emulsion photographique \\&#10;&amp; Dosim\`etre chimique &amp; Solide ou Liquide \\&#10;Lumi\`ere &amp; Scintillateur &amp; Cristal ou liquide \\&#10;&amp;Compteur Cerenkov&amp; Cristal ou liquide \\&#10;Thermoluminescence&amp; Dosim\`etre thermoluminescent&amp;Cristal\\&#10;Luminescence stimul\'ee optiquement&amp; Dosim\`etre OSL&amp;Cristal\\&#10;Chaleur&amp;Calorim\`etre&amp;Solide ou Liquide \\&#10;\hline\hline&#10;\end{tabular}&#10;\end{center}&#10;\end{table}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435"/>
  <p:tag name="PICTUREFILESIZE" val="18131078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683</TotalTime>
  <Words>410</Words>
  <Application>Microsoft Office PowerPoint</Application>
  <PresentationFormat>Affichage à l'écran (4:3)</PresentationFormat>
  <Paragraphs>100</Paragraphs>
  <Slides>13</Slides>
  <Notes>13</Notes>
  <HiddenSlides>0</HiddenSlides>
  <MMClips>13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9" baseType="lpstr">
      <vt:lpstr>Arial</vt:lpstr>
      <vt:lpstr>cmmi10</vt:lpstr>
      <vt:lpstr>Times</vt:lpstr>
      <vt:lpstr>Calibri</vt:lpstr>
      <vt:lpstr>cmsy10</vt:lpstr>
      <vt:lpstr>Thème Office</vt:lpstr>
      <vt:lpstr> Chapter VI:  Experiment dosimetry: Introduction </vt:lpstr>
      <vt:lpstr>Types of measurements</vt:lpstr>
      <vt:lpstr>Types of monitors or dosimeters </vt:lpstr>
      <vt:lpstr>Types of integrating dosimeters </vt:lpstr>
      <vt:lpstr>General characteristics of dosimeters</vt:lpstr>
      <vt:lpstr>Absoluteness</vt:lpstr>
      <vt:lpstr>Precision and accuracy</vt:lpstr>
      <vt:lpstr>Dose range</vt:lpstr>
      <vt:lpstr>Upper limit of the dose range</vt:lpstr>
      <vt:lpstr>Stability</vt:lpstr>
      <vt:lpstr>Energy dependence</vt:lpstr>
      <vt:lpstr>Example of energy dependence</vt:lpstr>
      <vt:lpstr>Miscellany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Chapitre VI:  Chambres d’ionisation</dc:title>
  <dc:creator>Utilisateur Windows</dc:creator>
  <cp:lastModifiedBy>ULB</cp:lastModifiedBy>
  <cp:revision>48</cp:revision>
  <dcterms:created xsi:type="dcterms:W3CDTF">2012-09-13T12:46:49Z</dcterms:created>
  <dcterms:modified xsi:type="dcterms:W3CDTF">2020-10-16T13:44:40Z</dcterms:modified>
</cp:coreProperties>
</file>