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8" r:id="rId21"/>
    <p:sldId id="279" r:id="rId22"/>
  </p:sldIdLst>
  <p:sldSz cx="9144000" cy="6858000" type="screen4x3"/>
  <p:notesSz cx="6858000" cy="9144000"/>
  <p:embeddedFontLst>
    <p:embeddedFont>
      <p:font typeface="cmmi10" panose="020B0500000000000000" pitchFamily="34" charset="0"/>
      <p:regular r:id="rId24"/>
    </p:embeddedFont>
    <p:embeddedFont>
      <p:font typeface="Times" panose="02020603050405020304" pitchFamily="18" charset="0"/>
      <p:regular r:id="rId25"/>
      <p:bold r:id="rId26"/>
      <p:italic r:id="rId27"/>
      <p:boldItalic r:id="rId28"/>
    </p:embeddedFont>
    <p:embeddedFont>
      <p:font typeface="cmsy10" panose="020B0500000000000000" pitchFamily="3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91A47-BF39-4094-9DAD-10711BF04807}" type="datetimeFigureOut">
              <a:rPr lang="fr-FR" smtClean="0"/>
              <a:pPr/>
              <a:t>24/11/2020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0500A-92E8-4338-8A3A-79651EBC2AE2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8650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D4EB1-041D-4A2C-A632-CEB0E6FE2AB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71EB-AD52-44D6-AF99-2039D33EEDCC}" type="datetime1">
              <a:rPr lang="fr-FR" smtClean="0"/>
              <a:pPr/>
              <a:t>24/11/2020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98A6-A57C-4E5F-94EB-1679A77F2563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ECFD-A70B-4A7C-980F-A2A63DA5B040}" type="datetime1">
              <a:rPr lang="fr-FR" smtClean="0"/>
              <a:pPr/>
              <a:t>24/11/2020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98A6-A57C-4E5F-94EB-1679A77F2563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07BE7-4D65-47A3-973B-19A0CE1AC33B}" type="datetime1">
              <a:rPr lang="fr-FR" smtClean="0"/>
              <a:pPr/>
              <a:t>24/11/2020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98A6-A57C-4E5F-94EB-1679A77F2563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F291-F606-4595-B122-C73153CABDF4}" type="datetime1">
              <a:rPr lang="fr-FR" smtClean="0"/>
              <a:pPr/>
              <a:t>24/11/2020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98A6-A57C-4E5F-94EB-1679A77F2563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7BB2-7DB6-4FBE-96EC-170768948FE1}" type="datetime1">
              <a:rPr lang="fr-FR" smtClean="0"/>
              <a:pPr/>
              <a:t>24/11/2020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98A6-A57C-4E5F-94EB-1679A77F2563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1ACF-0079-4FE9-A332-3686635119E0}" type="datetime1">
              <a:rPr lang="fr-FR" smtClean="0"/>
              <a:pPr/>
              <a:t>24/11/2020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98A6-A57C-4E5F-94EB-1679A77F2563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E6BD9-2B94-4C21-9E46-745F0FB932C1}" type="datetime1">
              <a:rPr lang="fr-FR" smtClean="0"/>
              <a:pPr/>
              <a:t>24/11/2020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98A6-A57C-4E5F-94EB-1679A77F2563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1BAD6-85E3-45E9-BEB6-C44D5805FCE2}" type="datetime1">
              <a:rPr lang="fr-FR" smtClean="0"/>
              <a:pPr/>
              <a:t>24/11/2020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98A6-A57C-4E5F-94EB-1679A77F2563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D77B-C03E-44DD-99CA-BB895FC47179}" type="datetime1">
              <a:rPr lang="fr-FR" smtClean="0"/>
              <a:pPr/>
              <a:t>24/11/2020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98A6-A57C-4E5F-94EB-1679A77F2563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67E6-8100-447A-AF68-CA9284ABDC78}" type="datetime1">
              <a:rPr lang="fr-FR" smtClean="0"/>
              <a:pPr/>
              <a:t>24/11/2020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98A6-A57C-4E5F-94EB-1679A77F2563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4E8A-52DA-46B9-8D4C-ED3E42EF2DAD}" type="datetime1">
              <a:rPr lang="fr-FR" smtClean="0"/>
              <a:pPr/>
              <a:t>24/11/2020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98A6-A57C-4E5F-94EB-1679A77F2563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8B092-8318-41CD-AD22-D0C4FA4996B1}" type="datetime1">
              <a:rPr lang="fr-FR" smtClean="0"/>
              <a:pPr/>
              <a:t>24/11/2020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698A6-A57C-4E5F-94EB-1679A77F2563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18.png"/><Relationship Id="rId5" Type="http://schemas.openxmlformats.org/officeDocument/2006/relationships/hyperlink" Target="//upload.wikimedia.org/wikipedia/commons/4/42/Diacetylene.svg" TargetMode="Externa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5" Type="http://schemas.openxmlformats.org/officeDocument/2006/relationships/audio" Target="../media/media5.wav"/><Relationship Id="rId10" Type="http://schemas.openxmlformats.org/officeDocument/2006/relationships/image" Target="../media/image4.png"/><Relationship Id="rId4" Type="http://schemas.microsoft.com/office/2007/relationships/media" Target="../media/media5.wav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7.wav"/><Relationship Id="rId7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wav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5" Type="http://schemas.openxmlformats.org/officeDocument/2006/relationships/audio" Target="../media/media8.wav"/><Relationship Id="rId10" Type="http://schemas.openxmlformats.org/officeDocument/2006/relationships/image" Target="../media/image9.png"/><Relationship Id="rId4" Type="http://schemas.microsoft.com/office/2007/relationships/media" Target="../media/media8.wav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371601"/>
            <a:ext cx="9144000" cy="3200399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fr-BE" dirty="0" err="1" smtClean="0"/>
              <a:t>Chapter</a:t>
            </a:r>
            <a:r>
              <a:rPr lang="fr-BE" dirty="0" smtClean="0"/>
              <a:t> </a:t>
            </a:r>
            <a:r>
              <a:rPr lang="fr-BE" dirty="0" smtClean="0">
                <a:latin typeface="Times" pitchFamily="18" charset="0"/>
              </a:rPr>
              <a:t>XII</a:t>
            </a:r>
            <a:r>
              <a:rPr lang="fr-BE" dirty="0" smtClean="0"/>
              <a:t>: </a:t>
            </a:r>
            <a:br>
              <a:rPr lang="fr-BE" dirty="0" smtClean="0"/>
            </a:br>
            <a:r>
              <a:rPr lang="fr-BE" dirty="0" smtClean="0"/>
              <a:t>Chemical </a:t>
            </a:r>
            <a:r>
              <a:rPr lang="fr-BE" dirty="0" err="1" smtClean="0"/>
              <a:t>dosimeters</a:t>
            </a: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98A6-A57C-4E5F-94EB-1679A77F2563}" type="slidenum">
              <a:rPr lang="fr-BE" smtClean="0"/>
              <a:pPr/>
              <a:t>1</a:t>
            </a:fld>
            <a:endParaRPr lang="fr-BE"/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Chemical yield </a:t>
            </a:r>
            <a:r>
              <a:rPr lang="fr-BE" sz="2800" dirty="0"/>
              <a:t>as a </a:t>
            </a:r>
            <a:r>
              <a:rPr lang="fr-BE" sz="2800" dirty="0" err="1"/>
              <a:t>function</a:t>
            </a:r>
            <a:r>
              <a:rPr lang="fr-BE" sz="2800" dirty="0"/>
              <a:t> of E for e</a:t>
            </a:r>
            <a:r>
              <a:rPr lang="fr-BE" sz="2800" baseline="30000" dirty="0" smtClean="0"/>
              <a:t>-</a:t>
            </a:r>
            <a:endParaRPr lang="fr-BE" sz="2800" baseline="30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219200"/>
            <a:ext cx="7162800" cy="463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306824" y="5715000"/>
            <a:ext cx="121919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98A6-A57C-4E5F-94EB-1679A77F2563}" type="slidenum">
              <a:rPr lang="fr-BE" smtClean="0"/>
              <a:pPr/>
              <a:t>10</a:t>
            </a:fld>
            <a:endParaRPr lang="fr-BE"/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Applications </a:t>
            </a:r>
            <a:r>
              <a:rPr lang="fr-BE" sz="2800" dirty="0"/>
              <a:t>of </a:t>
            </a:r>
            <a:r>
              <a:rPr lang="fr-BE" sz="2800" dirty="0" err="1" smtClean="0"/>
              <a:t>Fricke</a:t>
            </a:r>
            <a:r>
              <a:rPr lang="fr-BE" sz="2800" dirty="0" smtClean="0"/>
              <a:t> </a:t>
            </a:r>
            <a:r>
              <a:rPr lang="fr-BE" sz="2800" dirty="0" err="1" smtClean="0"/>
              <a:t>dosimeters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Dose response linear between ≈ 4 </a:t>
            </a:r>
            <a:r>
              <a:rPr lang="en-US" sz="2400" dirty="0" err="1" smtClean="0"/>
              <a:t>Gy</a:t>
            </a:r>
            <a:r>
              <a:rPr lang="en-US" sz="2400" dirty="0" smtClean="0"/>
              <a:t> and 4000 </a:t>
            </a:r>
            <a:r>
              <a:rPr lang="en-US" sz="2400" dirty="0" err="1" smtClean="0"/>
              <a:t>Gy</a:t>
            </a:r>
            <a:endParaRPr lang="en-US" sz="2400" dirty="0" smtClean="0"/>
          </a:p>
          <a:p>
            <a:r>
              <a:rPr lang="en-US" sz="2400" dirty="0" smtClean="0"/>
              <a:t>Z and </a:t>
            </a:r>
            <a:r>
              <a:rPr lang="en-US" sz="2400" dirty="0" smtClean="0">
                <a:latin typeface="cmmi10"/>
              </a:rPr>
              <a:t>¹</a:t>
            </a:r>
            <a:r>
              <a:rPr lang="en-US" sz="2400" i="1" baseline="-25000" dirty="0" smtClean="0"/>
              <a:t>en</a:t>
            </a:r>
            <a:r>
              <a:rPr lang="en-US" sz="2400" i="1" dirty="0" smtClean="0"/>
              <a:t>/</a:t>
            </a:r>
            <a:r>
              <a:rPr lang="en-US" sz="2400" dirty="0" smtClean="0">
                <a:latin typeface="cmmi10"/>
              </a:rPr>
              <a:t>½</a:t>
            </a:r>
            <a:r>
              <a:rPr lang="en-US" sz="2400" dirty="0" smtClean="0"/>
              <a:t> close to values of water → tissue-</a:t>
            </a:r>
            <a:r>
              <a:rPr lang="en-US" sz="2400" dirty="0"/>
              <a:t>e</a:t>
            </a:r>
            <a:r>
              <a:rPr lang="en-US" sz="2400" dirty="0" smtClean="0"/>
              <a:t>quivalent</a:t>
            </a:r>
          </a:p>
          <a:p>
            <a:r>
              <a:rPr lang="en-US" sz="2400" dirty="0" smtClean="0"/>
              <a:t>Variable shape </a:t>
            </a:r>
            <a:r>
              <a:rPr lang="en-US" sz="2400" dirty="0"/>
              <a:t>and volume</a:t>
            </a:r>
            <a:endParaRPr lang="en-US" sz="2400" dirty="0" smtClean="0"/>
          </a:p>
          <a:p>
            <a:r>
              <a:rPr lang="en-US" sz="2400" dirty="0" smtClean="0"/>
              <a:t>Absolute dosimeter</a:t>
            </a:r>
          </a:p>
          <a:p>
            <a:r>
              <a:rPr lang="en-US" sz="2400" dirty="0" smtClean="0"/>
              <a:t>Little stable in time → major defect</a:t>
            </a:r>
          </a:p>
          <a:p>
            <a:r>
              <a:rPr lang="en-US" sz="2400" dirty="0" smtClean="0"/>
              <a:t>Use and readout are complex </a:t>
            </a:r>
            <a:r>
              <a:rPr lang="en-US" sz="2400" dirty="0"/>
              <a:t>→ major defect</a:t>
            </a:r>
            <a:endParaRPr lang="en-US" sz="2400" dirty="0" smtClean="0"/>
          </a:p>
          <a:p>
            <a:r>
              <a:rPr lang="en-US" sz="2400" dirty="0" smtClean="0"/>
              <a:t>High lower dose limit </a:t>
            </a:r>
            <a:r>
              <a:rPr lang="en-US" sz="2400" dirty="0"/>
              <a:t>→ major defect</a:t>
            </a:r>
            <a:endParaRPr lang="en-US" sz="2400" dirty="0" smtClean="0"/>
          </a:p>
          <a:p>
            <a:r>
              <a:rPr lang="en-US" sz="2400" dirty="0" smtClean="0"/>
              <a:t>Large dependence on E and on particle type </a:t>
            </a:r>
            <a:r>
              <a:rPr lang="en-US" sz="2400" dirty="0"/>
              <a:t>→ major defect</a:t>
            </a:r>
            <a:endParaRPr lang="en-US" sz="2400" dirty="0" smtClean="0"/>
          </a:p>
        </p:txBody>
      </p:sp>
      <p:sp>
        <p:nvSpPr>
          <p:cNvPr id="6" name="Flèche droite 5"/>
          <p:cNvSpPr/>
          <p:nvPr/>
        </p:nvSpPr>
        <p:spPr>
          <a:xfrm>
            <a:off x="1447800" y="5715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2895600" y="57150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Gradual disappearance</a:t>
            </a:r>
            <a:endParaRPr lang="en-US" sz="2400" dirty="0" smtClean="0"/>
          </a:p>
          <a:p>
            <a:endParaRPr lang="fr-BE" sz="2400" b="1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98A6-A57C-4E5F-94EB-1679A77F2563}" type="slidenum">
              <a:rPr lang="fr-BE" smtClean="0"/>
              <a:pPr/>
              <a:t>11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7835" y="4191000"/>
            <a:ext cx="355282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2133600"/>
            <a:ext cx="1981199" cy="133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In a </a:t>
            </a:r>
            <a:r>
              <a:rPr lang="en-US" sz="2400" dirty="0" smtClean="0"/>
              <a:t>polymer </a:t>
            </a:r>
            <a:r>
              <a:rPr lang="en-US" sz="2400" dirty="0"/>
              <a:t>gel </a:t>
            </a:r>
            <a:r>
              <a:rPr lang="en-US" sz="2400" dirty="0" smtClean="0"/>
              <a:t>→ monomers dispersed into a matrix → example: acrylamide (C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NO) dispersed into gelatin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Exposed to irradiation → the monomers follow </a:t>
            </a:r>
            <a:r>
              <a:rPr lang="en-US" sz="2400" dirty="0"/>
              <a:t>a </a:t>
            </a:r>
            <a:r>
              <a:rPr lang="en-US" sz="2400" dirty="0" smtClean="0"/>
              <a:t>polymerization reaction (polyacrylamide)</a:t>
            </a:r>
            <a:r>
              <a:rPr lang="en-US" sz="2400" dirty="0"/>
              <a:t>→ </a:t>
            </a:r>
            <a:r>
              <a:rPr lang="en-US" sz="2400" dirty="0" smtClean="0"/>
              <a:t>polymerized </a:t>
            </a:r>
            <a:r>
              <a:rPr lang="en-US" sz="2400" dirty="0"/>
              <a:t>gel </a:t>
            </a:r>
            <a:r>
              <a:rPr lang="en-US" sz="2400" dirty="0" smtClean="0"/>
              <a:t>in 3D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degree of polymerization depends on the dose</a:t>
            </a:r>
          </a:p>
          <a:p>
            <a:r>
              <a:rPr lang="en-US" sz="2400" dirty="0" smtClean="0"/>
              <a:t>The dose can be evaluated by RMN, </a:t>
            </a:r>
            <a:r>
              <a:rPr lang="en-US" sz="2400" dirty="0" err="1" smtClean="0"/>
              <a:t>tomodensitometry</a:t>
            </a:r>
            <a:r>
              <a:rPr lang="en-US" sz="2400" dirty="0" smtClean="0"/>
              <a:t> (scanner-X), optical tomography (IR), …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Polymer gel dosimeter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98A6-A57C-4E5F-94EB-1679A77F2563}" type="slidenum">
              <a:rPr lang="fr-BE" smtClean="0"/>
              <a:pPr/>
              <a:t>12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534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Advantages and disadvantages of gels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Easily commercially available and cheap</a:t>
            </a:r>
          </a:p>
          <a:p>
            <a:r>
              <a:rPr lang="en-US" sz="2400" dirty="0" smtClean="0"/>
              <a:t>Due to the large proportion of water in gel → water-</a:t>
            </a:r>
            <a:r>
              <a:rPr lang="en-US" sz="2400" dirty="0"/>
              <a:t>e</a:t>
            </a:r>
            <a:r>
              <a:rPr lang="en-US" sz="2400" dirty="0" smtClean="0"/>
              <a:t>quivalent → little corrections needed for the energy response</a:t>
            </a:r>
          </a:p>
          <a:p>
            <a:r>
              <a:rPr lang="en-US" sz="2400" dirty="0" smtClean="0"/>
              <a:t>Possible 3D measurements</a:t>
            </a:r>
          </a:p>
          <a:p>
            <a:r>
              <a:rPr lang="en-US" sz="2400" dirty="0" smtClean="0"/>
              <a:t>Perfectly adapted for measurements showing large spatial variations of dose → application </a:t>
            </a:r>
            <a:r>
              <a:rPr lang="en-US" sz="2400" dirty="0"/>
              <a:t>in </a:t>
            </a:r>
            <a:r>
              <a:rPr lang="en-US" sz="2400" dirty="0" smtClean="0"/>
              <a:t>stereotaxic radio-surgery</a:t>
            </a:r>
          </a:p>
          <a:p>
            <a:r>
              <a:rPr lang="en-US" sz="2400" dirty="0" smtClean="0"/>
              <a:t>Access to a RMN, scanner machine is necessary → not so obvious</a:t>
            </a:r>
          </a:p>
          <a:p>
            <a:r>
              <a:rPr lang="en-US" sz="2400" dirty="0" smtClean="0"/>
              <a:t>Little sensitive → applications </a:t>
            </a:r>
            <a:r>
              <a:rPr lang="en-US" sz="2400" dirty="0"/>
              <a:t>i</a:t>
            </a:r>
            <a:r>
              <a:rPr lang="en-US" sz="2400" dirty="0" smtClean="0"/>
              <a:t>n radiotherapy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98A6-A57C-4E5F-94EB-1679A77F2563}" type="slidenum">
              <a:rPr lang="fr-BE" smtClean="0"/>
              <a:pPr/>
              <a:t>13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2209800"/>
            <a:ext cx="5486400" cy="148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Alanine </a:t>
            </a:r>
            <a:r>
              <a:rPr lang="fr-BE" sz="2800" dirty="0" err="1" smtClean="0"/>
              <a:t>dosimetry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irradiation of </a:t>
            </a:r>
            <a:r>
              <a:rPr lang="en-US" sz="2400" dirty="0"/>
              <a:t>the </a:t>
            </a:r>
            <a:r>
              <a:rPr lang="en-US" sz="2400" dirty="0" smtClean="0"/>
              <a:t>alanine amino </a:t>
            </a:r>
            <a:r>
              <a:rPr lang="en-US" sz="2400" dirty="0"/>
              <a:t>acid produces stable </a:t>
            </a:r>
            <a:r>
              <a:rPr lang="en-US" sz="2400" dirty="0" smtClean="0"/>
              <a:t>alkyl free </a:t>
            </a:r>
            <a:r>
              <a:rPr lang="en-US" sz="2400" dirty="0"/>
              <a:t>radicals →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Concentration of free radicals </a:t>
            </a:r>
            <a:r>
              <a:rPr lang="en-US" sz="2400" dirty="0" smtClean="0">
                <a:latin typeface="cmsy10"/>
              </a:rPr>
              <a:t>/</a:t>
            </a:r>
            <a:r>
              <a:rPr lang="en-US" sz="2400" dirty="0" smtClean="0"/>
              <a:t> absorbed dose and measured </a:t>
            </a:r>
            <a:r>
              <a:rPr lang="en-US" sz="2400" dirty="0"/>
              <a:t>by </a:t>
            </a:r>
            <a:r>
              <a:rPr lang="en-US" sz="2400" dirty="0" smtClean="0"/>
              <a:t>electron paramagnetic resonance or EPR (technique similar to RMN but the spins of the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are excited instead of the spins of the atomic nuclei)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98A6-A57C-4E5F-94EB-1679A77F2563}" type="slidenum">
              <a:rPr lang="fr-BE" smtClean="0"/>
              <a:pPr/>
              <a:t>14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9600" y="76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Alanine for </a:t>
            </a:r>
            <a:r>
              <a:rPr lang="fr-BE" sz="2800" dirty="0" err="1" smtClean="0"/>
              <a:t>dosimrtry</a:t>
            </a:r>
            <a:endParaRPr lang="fr-BE" sz="2800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2362200"/>
            <a:ext cx="31051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http://img.directindustry.fr/images_di/photo-m2/spectrometres-de-resonance-paramagnetique-electronique-rpe-61662-229645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1676400"/>
            <a:ext cx="3048000" cy="346363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1219200" y="5334000"/>
            <a:ext cx="2497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Pastilles of alanine</a:t>
            </a:r>
            <a:endParaRPr lang="fr-BE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5867400" y="5330952"/>
            <a:ext cx="2143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Machine of EPR</a:t>
            </a:r>
            <a:endParaRPr lang="fr-BE" sz="24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98A6-A57C-4E5F-94EB-1679A77F2563}" type="slidenum">
              <a:rPr lang="fr-BE" smtClean="0"/>
              <a:pPr/>
              <a:t>15</a:t>
            </a:fld>
            <a:endParaRPr lang="fr-BE"/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Dose </a:t>
            </a:r>
            <a:r>
              <a:rPr lang="fr-BE" sz="2800" dirty="0" err="1" smtClean="0"/>
              <a:t>response</a:t>
            </a:r>
            <a:endParaRPr lang="fr-BE" sz="2800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1295400"/>
            <a:ext cx="6777038" cy="461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98A6-A57C-4E5F-94EB-1679A77F2563}" type="slidenum">
              <a:rPr lang="fr-BE" smtClean="0"/>
              <a:pPr/>
              <a:t>16</a:t>
            </a:fld>
            <a:endParaRPr lang="fr-BE"/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Advantages and disadvantages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Relatively tissue-equivalent</a:t>
            </a:r>
          </a:p>
          <a:p>
            <a:r>
              <a:rPr lang="en-US" sz="2400" dirty="0" smtClean="0"/>
              <a:t>Good linearity with the dose</a:t>
            </a:r>
          </a:p>
          <a:p>
            <a:r>
              <a:rPr lang="en-US" sz="2400" dirty="0" smtClean="0"/>
              <a:t>Small volume</a:t>
            </a:r>
          </a:p>
          <a:p>
            <a:r>
              <a:rPr lang="en-US" sz="2400" dirty="0"/>
              <a:t>High lower dose limit → </a:t>
            </a:r>
            <a:r>
              <a:rPr lang="en-US" sz="2400" dirty="0" smtClean="0"/>
              <a:t>applications </a:t>
            </a:r>
            <a:r>
              <a:rPr lang="en-US" sz="2400" dirty="0"/>
              <a:t>i</a:t>
            </a:r>
            <a:r>
              <a:rPr lang="en-US" sz="2400" dirty="0" smtClean="0"/>
              <a:t>n radiotherapy</a:t>
            </a:r>
          </a:p>
          <a:p>
            <a:r>
              <a:rPr lang="en-US" sz="2400" dirty="0" smtClean="0"/>
              <a:t>Large range of dose measurement → 0.5 – 100 </a:t>
            </a:r>
            <a:r>
              <a:rPr lang="en-US" sz="2400" dirty="0" err="1" smtClean="0"/>
              <a:t>kGy</a:t>
            </a:r>
            <a:endParaRPr lang="en-US" sz="2400" dirty="0" smtClean="0"/>
          </a:p>
          <a:p>
            <a:r>
              <a:rPr lang="en-US" sz="2400" dirty="0" smtClean="0"/>
              <a:t>Need an EPR machine → little available → major defect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98A6-A57C-4E5F-94EB-1679A77F2563}" type="slidenum">
              <a:rPr lang="fr-BE" smtClean="0"/>
              <a:pPr/>
              <a:t>17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Radiochromic film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fr-BE" sz="2400" dirty="0"/>
              <a:t>Radiochromic </a:t>
            </a:r>
            <a:r>
              <a:rPr lang="fr-BE" sz="2400" dirty="0" smtClean="0"/>
              <a:t>films are translucent </a:t>
            </a:r>
            <a:r>
              <a:rPr lang="en-US" sz="2400" dirty="0" smtClean="0"/>
              <a:t>films showing a blue color after irradiation</a:t>
            </a:r>
          </a:p>
          <a:p>
            <a:r>
              <a:rPr lang="en-US" sz="2400" dirty="0" smtClean="0"/>
              <a:t>After the irradiation, </a:t>
            </a:r>
            <a:r>
              <a:rPr lang="en-US" sz="2400" dirty="0"/>
              <a:t>the </a:t>
            </a:r>
            <a:r>
              <a:rPr lang="en-US" sz="2400" dirty="0" smtClean="0"/>
              <a:t>diacetylene crystals (monomers) constituting the film are polymerized giving the blue color of the irradiated film</a:t>
            </a:r>
          </a:p>
          <a:p>
            <a:r>
              <a:rPr lang="en-US" sz="2400" dirty="0" smtClean="0"/>
              <a:t>Reaction </a:t>
            </a:r>
            <a:r>
              <a:rPr lang="en-US" sz="2400" dirty="0"/>
              <a:t>→ </a:t>
            </a:r>
            <a:r>
              <a:rPr lang="en-US" sz="2400" dirty="0" smtClean="0"/>
              <a:t>diacetylene monomers </a:t>
            </a:r>
            <a:r>
              <a:rPr lang="en-US" sz="2400" dirty="0"/>
              <a:t>(</a:t>
            </a:r>
            <a:r>
              <a:rPr lang="en-US" sz="2400" dirty="0" smtClean="0"/>
              <a:t>	             		 ) </a:t>
            </a:r>
            <a:r>
              <a:rPr lang="en-US" sz="2400" dirty="0"/>
              <a:t>→ </a:t>
            </a:r>
            <a:r>
              <a:rPr lang="en-US" sz="2400" dirty="0" smtClean="0"/>
              <a:t>acetylene polymer </a:t>
            </a:r>
            <a:r>
              <a:rPr lang="en-US" sz="2400" dirty="0"/>
              <a:t>(</a:t>
            </a:r>
            <a:r>
              <a:rPr lang="en-US" sz="2400" dirty="0" smtClean="0"/>
              <a:t>		) with a carbene (carbon atom with 2 non-bounded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) linked to the end of each polymer chain</a:t>
            </a:r>
          </a:p>
          <a:p>
            <a:r>
              <a:rPr lang="en-US" sz="2400" dirty="0" smtClean="0"/>
              <a:t>Analyze by densitometry</a:t>
            </a:r>
          </a:p>
          <a:p>
            <a:endParaRPr lang="en-US" sz="2400" dirty="0" smtClean="0"/>
          </a:p>
        </p:txBody>
      </p:sp>
      <p:pic>
        <p:nvPicPr>
          <p:cNvPr id="8194" name="Picture 2" descr="File:Diacetylene.sv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3657600"/>
            <a:ext cx="2468339" cy="283252"/>
          </a:xfrm>
          <a:prstGeom prst="rect">
            <a:avLst/>
          </a:prstGeom>
          <a:noFill/>
        </p:spPr>
      </p:pic>
      <p:pic>
        <p:nvPicPr>
          <p:cNvPr id="8196" name="Picture 4" descr="http://upload.wikimedia.org/wikipedia/commons/9/97/Acetylene-2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V="1">
            <a:off x="3474720" y="4023360"/>
            <a:ext cx="1625600" cy="351721"/>
          </a:xfrm>
          <a:prstGeom prst="rect">
            <a:avLst/>
          </a:prstGeom>
          <a:noFill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98A6-A57C-4E5F-94EB-1679A77F2563}" type="slidenum">
              <a:rPr lang="fr-BE" smtClean="0"/>
              <a:pPr/>
              <a:t>18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05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Example</a:t>
            </a:r>
            <a:r>
              <a:rPr lang="fr-BE" sz="2800" dirty="0" smtClean="0"/>
              <a:t> of </a:t>
            </a:r>
            <a:r>
              <a:rPr lang="fr-BE" sz="2800" dirty="0" err="1" smtClean="0"/>
              <a:t>result</a:t>
            </a:r>
            <a:r>
              <a:rPr lang="fr-BE" sz="2800" dirty="0" smtClean="0"/>
              <a:t> </a:t>
            </a:r>
            <a:r>
              <a:rPr lang="fr-BE" sz="2800" dirty="0" err="1" smtClean="0"/>
              <a:t>with</a:t>
            </a:r>
            <a:r>
              <a:rPr lang="fr-BE" sz="2800" dirty="0" smtClean="0"/>
              <a:t> a </a:t>
            </a:r>
            <a:r>
              <a:rPr lang="fr-BE" sz="2800" dirty="0" err="1" smtClean="0"/>
              <a:t>radiochromic</a:t>
            </a:r>
            <a:r>
              <a:rPr lang="fr-BE" sz="2800" dirty="0" smtClean="0"/>
              <a:t> film 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38400" y="5334000"/>
            <a:ext cx="632460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Positioning test for a Gamma Knife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1524000"/>
            <a:ext cx="4648200" cy="362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98A6-A57C-4E5F-94EB-1679A77F2563}" type="slidenum">
              <a:rPr lang="fr-BE" smtClean="0"/>
              <a:pPr/>
              <a:t>19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96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/>
              <a:t>Chemical </a:t>
            </a:r>
            <a:r>
              <a:rPr lang="fr-BE" sz="2800" dirty="0" err="1"/>
              <a:t>dosimeters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Introduction</a:t>
            </a:r>
          </a:p>
          <a:p>
            <a:endParaRPr lang="en-US" sz="2400" dirty="0" smtClean="0"/>
          </a:p>
          <a:p>
            <a:r>
              <a:rPr lang="en-US" sz="2400" dirty="0" smtClean="0"/>
              <a:t>Fricke dosimeter</a:t>
            </a:r>
          </a:p>
          <a:p>
            <a:endParaRPr lang="en-US" sz="2400" dirty="0" smtClean="0"/>
          </a:p>
          <a:p>
            <a:r>
              <a:rPr lang="en-US" sz="2400" dirty="0" smtClean="0"/>
              <a:t>Polymer gel dosimeter</a:t>
            </a:r>
          </a:p>
          <a:p>
            <a:endParaRPr lang="en-US" sz="2400" dirty="0" smtClean="0"/>
          </a:p>
          <a:p>
            <a:r>
              <a:rPr lang="en-US" sz="2400" dirty="0" smtClean="0"/>
              <a:t>Alanine dosimeter</a:t>
            </a:r>
          </a:p>
          <a:p>
            <a:endParaRPr lang="en-US" sz="2400" dirty="0" smtClean="0"/>
          </a:p>
          <a:p>
            <a:r>
              <a:rPr lang="en-US" sz="2400" dirty="0" smtClean="0"/>
              <a:t>Radiochromic film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98A6-A57C-4E5F-94EB-1679A77F2563}" type="slidenum">
              <a:rPr lang="fr-BE" smtClean="0"/>
              <a:pPr/>
              <a:t>2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Characteristics</a:t>
            </a:r>
            <a:r>
              <a:rPr lang="fr-BE" sz="2800" dirty="0" smtClean="0"/>
              <a:t> of the </a:t>
            </a:r>
            <a:r>
              <a:rPr lang="fr-BE" sz="2800" dirty="0" err="1" smtClean="0"/>
              <a:t>radiochromic</a:t>
            </a:r>
            <a:r>
              <a:rPr lang="fr-BE" sz="2800" dirty="0" smtClean="0"/>
              <a:t> films (1) 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038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High lower dose limit (</a:t>
            </a:r>
            <a:r>
              <a:rPr lang="en-US" sz="2400" dirty="0" smtClean="0">
                <a:latin typeface="cmsy10"/>
              </a:rPr>
              <a:t>»</a:t>
            </a:r>
            <a:r>
              <a:rPr lang="en-US" sz="2400" dirty="0" smtClean="0"/>
              <a:t> </a:t>
            </a:r>
            <a:r>
              <a:rPr lang="en-US" sz="2400" dirty="0" err="1" smtClean="0"/>
              <a:t>Gy</a:t>
            </a:r>
            <a:r>
              <a:rPr lang="en-US" sz="2400" dirty="0" smtClean="0"/>
              <a:t>) → applications in radiotherapy</a:t>
            </a:r>
          </a:p>
          <a:p>
            <a:r>
              <a:rPr lang="en-US" sz="2400" dirty="0" smtClean="0"/>
              <a:t>No development → no quality control needed</a:t>
            </a:r>
          </a:p>
          <a:p>
            <a:r>
              <a:rPr lang="en-US" sz="2400" dirty="0" smtClean="0"/>
              <a:t>Films without « grain » → very good spatial resolution </a:t>
            </a:r>
          </a:p>
          <a:p>
            <a:r>
              <a:rPr lang="en-US" sz="2400" dirty="0"/>
              <a:t>Perfectly adapted for measurements showing large spatial variations of dose </a:t>
            </a:r>
            <a:endParaRPr lang="en-US" sz="2400" dirty="0" smtClean="0"/>
          </a:p>
          <a:p>
            <a:r>
              <a:rPr lang="en-US" sz="2400" dirty="0" smtClean="0"/>
              <a:t>Dose response linear between </a:t>
            </a:r>
            <a:r>
              <a:rPr lang="en-US" sz="2400" dirty="0" smtClean="0">
                <a:latin typeface="cmsy10"/>
              </a:rPr>
              <a:t>»</a:t>
            </a:r>
            <a:r>
              <a:rPr lang="en-US" sz="2400" dirty="0" smtClean="0"/>
              <a:t> </a:t>
            </a:r>
            <a:r>
              <a:rPr lang="en-US" sz="2400" dirty="0" err="1" smtClean="0"/>
              <a:t>Gy</a:t>
            </a:r>
            <a:r>
              <a:rPr lang="en-US" sz="2400" dirty="0" smtClean="0"/>
              <a:t> and a few </a:t>
            </a:r>
            <a:r>
              <a:rPr lang="en-US" sz="2400" dirty="0" err="1" smtClean="0"/>
              <a:t>kGy</a:t>
            </a:r>
            <a:endParaRPr lang="en-US" sz="2400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98A6-A57C-4E5F-94EB-1679A77F2563}" type="slidenum">
              <a:rPr lang="fr-BE" smtClean="0"/>
              <a:pPr/>
              <a:t>20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/>
              <a:t>Characteristics</a:t>
            </a:r>
            <a:r>
              <a:rPr lang="fr-BE" sz="2800" dirty="0"/>
              <a:t> of the </a:t>
            </a:r>
            <a:r>
              <a:rPr lang="fr-BE" sz="2800" dirty="0" err="1"/>
              <a:t>radiochromic</a:t>
            </a:r>
            <a:r>
              <a:rPr lang="fr-BE" sz="2800" dirty="0"/>
              <a:t> </a:t>
            </a:r>
            <a:r>
              <a:rPr lang="fr-BE" sz="2800" dirty="0" smtClean="0"/>
              <a:t>films (</a:t>
            </a:r>
            <a:r>
              <a:rPr lang="fr-BE" sz="2800" dirty="0"/>
              <a:t>2</a:t>
            </a:r>
            <a:r>
              <a:rPr lang="fr-BE" sz="2800" dirty="0" smtClean="0"/>
              <a:t>) 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Little sensitive to sun light</a:t>
            </a:r>
          </a:p>
          <a:p>
            <a:r>
              <a:rPr lang="en-US" sz="2400" dirty="0" smtClean="0"/>
              <a:t>Can be cut in any requested shape</a:t>
            </a:r>
          </a:p>
          <a:p>
            <a:r>
              <a:rPr lang="en-US" sz="2400" dirty="0" smtClean="0"/>
              <a:t>Not very different from tissue-</a:t>
            </a:r>
            <a:r>
              <a:rPr lang="en-US" sz="2400" dirty="0"/>
              <a:t>e</a:t>
            </a:r>
            <a:r>
              <a:rPr lang="en-US" sz="2400" dirty="0" smtClean="0"/>
              <a:t>quivalent</a:t>
            </a:r>
          </a:p>
          <a:p>
            <a:r>
              <a:rPr lang="en-US" sz="2400" dirty="0" smtClean="0"/>
              <a:t>Possible storage</a:t>
            </a:r>
          </a:p>
          <a:p>
            <a:r>
              <a:rPr lang="en-US" sz="2400" dirty="0" smtClean="0"/>
              <a:t>Small sensitivity → important defect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1371600" y="4648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2667000" y="44958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Could potentially play an increasing role for dosimetry in radiotherapy</a:t>
            </a:r>
            <a:endParaRPr lang="en-US" sz="24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98A6-A57C-4E5F-94EB-1679A77F2563}" type="slidenum">
              <a:rPr lang="fr-BE" smtClean="0"/>
              <a:pPr/>
              <a:t>21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Principle</a:t>
            </a:r>
            <a:r>
              <a:rPr lang="fr-BE" sz="2800" dirty="0" smtClean="0"/>
              <a:t> </a:t>
            </a:r>
            <a:r>
              <a:rPr lang="fr-BE" sz="2800" dirty="0"/>
              <a:t>of </a:t>
            </a:r>
            <a:r>
              <a:rPr lang="fr-BE" sz="2800" dirty="0" err="1" smtClean="0"/>
              <a:t>chemical</a:t>
            </a:r>
            <a:r>
              <a:rPr lang="fr-BE" sz="2800" dirty="0" smtClean="0"/>
              <a:t> </a:t>
            </a:r>
            <a:r>
              <a:rPr lang="fr-BE" sz="2800" dirty="0" err="1"/>
              <a:t>dosimeters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a chemical dosimeter → the dose is determined from </a:t>
            </a:r>
            <a:r>
              <a:rPr lang="en-US" sz="2400" dirty="0"/>
              <a:t>a </a:t>
            </a:r>
            <a:r>
              <a:rPr lang="en-US" sz="2400" dirty="0" smtClean="0"/>
              <a:t>measurable </a:t>
            </a:r>
            <a:r>
              <a:rPr lang="en-US" sz="2400" dirty="0"/>
              <a:t>modification </a:t>
            </a:r>
            <a:r>
              <a:rPr lang="en-US" sz="2400" dirty="0" smtClean="0"/>
              <a:t>of the chemical state of the considered medium (gas, liquid or solid)</a:t>
            </a:r>
          </a:p>
          <a:p>
            <a:endParaRPr lang="en-US" sz="2400" dirty="0" smtClean="0"/>
          </a:p>
          <a:p>
            <a:r>
              <a:rPr lang="en-US" sz="2400" dirty="0" smtClean="0"/>
              <a:t>Any well-characterized chemical reaction </a:t>
            </a:r>
            <a:r>
              <a:rPr lang="en-US" sz="2400" dirty="0"/>
              <a:t>may serve as the basis for </a:t>
            </a:r>
            <a:r>
              <a:rPr lang="en-US" sz="2400" dirty="0" smtClean="0"/>
              <a:t>a chemical dosimeter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98A6-A57C-4E5F-94EB-1679A77F2563}" type="slidenum">
              <a:rPr lang="fr-BE" smtClean="0"/>
              <a:pPr/>
              <a:t>3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76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Fricke</a:t>
            </a:r>
            <a:r>
              <a:rPr lang="fr-BE" sz="2800" dirty="0" smtClean="0"/>
              <a:t> </a:t>
            </a:r>
            <a:r>
              <a:rPr lang="fr-BE" sz="2800" dirty="0" err="1" smtClean="0"/>
              <a:t>dosimeter</a:t>
            </a:r>
            <a:r>
              <a:rPr lang="fr-BE" sz="2800" dirty="0" smtClean="0"/>
              <a:t>: Composition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standard Fricke dosimeter is a solution composed of ferrous sulfate (FeSO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→ Fe as Fe</a:t>
            </a:r>
            <a:r>
              <a:rPr lang="en-US" sz="2400" baseline="30000" dirty="0" smtClean="0"/>
              <a:t>2+</a:t>
            </a:r>
            <a:r>
              <a:rPr lang="en-US" sz="2400" dirty="0" smtClean="0"/>
              <a:t>) and of sulfuric acid (H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) in water or in a gel (</a:t>
            </a:r>
            <a:r>
              <a:rPr lang="en-US" sz="2400" dirty="0"/>
              <a:t>→ Fricke </a:t>
            </a:r>
            <a:r>
              <a:rPr lang="en-US" sz="2400" dirty="0" smtClean="0"/>
              <a:t>dosimetry is thus assimilated in this case to gel dosimetry)</a:t>
            </a:r>
          </a:p>
          <a:p>
            <a:endParaRPr lang="en-US" sz="2400" dirty="0" smtClean="0"/>
          </a:p>
          <a:p>
            <a:r>
              <a:rPr lang="en-US" sz="2400" dirty="0" smtClean="0"/>
              <a:t>Organic contaminants </a:t>
            </a:r>
            <a:r>
              <a:rPr lang="en-US" sz="2400" dirty="0"/>
              <a:t>can significantly affect performance </a:t>
            </a:r>
            <a:r>
              <a:rPr lang="en-US" sz="2400" dirty="0" smtClean="0"/>
              <a:t>→ high purity is necessary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NaCl</a:t>
            </a:r>
            <a:r>
              <a:rPr lang="en-US" sz="2400" dirty="0" smtClean="0"/>
              <a:t> is sometimes added to </a:t>
            </a:r>
            <a:r>
              <a:rPr lang="en-US" sz="2400" dirty="0"/>
              <a:t>reduce or eliminate any sensitivity </a:t>
            </a:r>
            <a:r>
              <a:rPr lang="en-US" sz="2400" dirty="0" smtClean="0"/>
              <a:t>to organic </a:t>
            </a:r>
            <a:r>
              <a:rPr lang="en-US" sz="2400" dirty="0"/>
              <a:t>impurities</a:t>
            </a:r>
            <a:r>
              <a:rPr lang="en-US" sz="2400" dirty="0" smtClean="0"/>
              <a:t> → </a:t>
            </a:r>
            <a:r>
              <a:rPr lang="en-US" sz="2400" dirty="0" err="1" smtClean="0"/>
              <a:t>NaCl</a:t>
            </a:r>
            <a:r>
              <a:rPr lang="en-US" sz="2400" dirty="0" smtClean="0"/>
              <a:t> has no effect on the dosimetric reaction except at high dose → in this case, to be avoided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98A6-A57C-4E5F-94EB-1679A77F2563}" type="slidenum">
              <a:rPr lang="fr-BE" smtClean="0"/>
              <a:pPr/>
              <a:t>4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3463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Dosimetric </a:t>
            </a:r>
            <a:r>
              <a:rPr lang="fr-BE" sz="2800" dirty="0" err="1" smtClean="0"/>
              <a:t>principle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468046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detector is based on the </a:t>
            </a:r>
            <a:r>
              <a:rPr lang="en-US" sz="2400" dirty="0"/>
              <a:t>reaction </a:t>
            </a:r>
            <a:r>
              <a:rPr lang="en-US" sz="2400" dirty="0" smtClean="0"/>
              <a:t>ferrous </a:t>
            </a:r>
            <a:r>
              <a:rPr lang="en-US" sz="2400" dirty="0"/>
              <a:t>s</a:t>
            </a:r>
            <a:r>
              <a:rPr lang="en-US" sz="2400" dirty="0" smtClean="0"/>
              <a:t>ulfate </a:t>
            </a:r>
            <a:r>
              <a:rPr lang="en-US" sz="2400" dirty="0"/>
              <a:t>→ </a:t>
            </a:r>
            <a:r>
              <a:rPr lang="en-US" sz="2400" dirty="0" smtClean="0"/>
              <a:t>ferric sulfate (Fe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(SO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 i.e. → Fe</a:t>
            </a:r>
            <a:r>
              <a:rPr lang="en-US" sz="2400" baseline="30000" dirty="0" smtClean="0"/>
              <a:t>2+</a:t>
            </a:r>
            <a:r>
              <a:rPr lang="en-US" sz="2400" dirty="0" smtClean="0"/>
              <a:t> → Fe</a:t>
            </a:r>
            <a:r>
              <a:rPr lang="en-US" sz="2400" baseline="30000" dirty="0" smtClean="0"/>
              <a:t>3+</a:t>
            </a:r>
            <a:endParaRPr lang="en-US" sz="2400" dirty="0" smtClean="0"/>
          </a:p>
          <a:p>
            <a:r>
              <a:rPr lang="en-US" sz="2400" dirty="0" smtClean="0"/>
              <a:t>The ionizing radiations induce this reaction either by direct absorption (rare) either via the free radicals produced in water → H* and OH* (frequent in water because water is the dominating medium → radiations especially interact with water)</a:t>
            </a:r>
          </a:p>
          <a:p>
            <a:r>
              <a:rPr lang="en-US" sz="2400" dirty="0" smtClean="0"/>
              <a:t>Chemical reactions →</a:t>
            </a:r>
          </a:p>
        </p:txBody>
      </p:sp>
      <p:pic>
        <p:nvPicPr>
          <p:cNvPr id="9" name="Image 8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3124200" y="3886200"/>
            <a:ext cx="3124200" cy="882842"/>
          </a:xfrm>
          <a:prstGeom prst="rect">
            <a:avLst/>
          </a:prstGeom>
          <a:noFill/>
          <a:ln/>
          <a:effectLst/>
        </p:spPr>
      </p:pic>
      <p:pic>
        <p:nvPicPr>
          <p:cNvPr id="11" name="Image 10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3124200" y="5105400"/>
            <a:ext cx="3130989" cy="582932"/>
          </a:xfrm>
          <a:prstGeom prst="rect">
            <a:avLst/>
          </a:prstGeom>
          <a:noFill/>
          <a:ln/>
          <a:effectLst/>
        </p:spPr>
      </p:pic>
      <p:pic>
        <p:nvPicPr>
          <p:cNvPr id="13" name="Image 12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3048000" y="6096000"/>
            <a:ext cx="3519609" cy="582932"/>
          </a:xfrm>
          <a:prstGeom prst="rect">
            <a:avLst/>
          </a:prstGeom>
          <a:noFill/>
          <a:ln/>
          <a:effectLst/>
        </p:spPr>
      </p:pic>
      <p:sp>
        <p:nvSpPr>
          <p:cNvPr id="14" name="ZoneTexte 13"/>
          <p:cNvSpPr txBox="1"/>
          <p:nvPr/>
        </p:nvSpPr>
        <p:spPr>
          <a:xfrm>
            <a:off x="838200" y="4114800"/>
            <a:ext cx="1095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r>
              <a:rPr lang="fr-BE" baseline="30000" dirty="0" smtClean="0"/>
              <a:t>ère</a:t>
            </a:r>
            <a:r>
              <a:rPr lang="fr-BE" dirty="0" smtClean="0"/>
              <a:t> étape</a:t>
            </a:r>
            <a:endParaRPr lang="fr-BE" dirty="0"/>
          </a:p>
        </p:txBody>
      </p:sp>
      <p:sp>
        <p:nvSpPr>
          <p:cNvPr id="15" name="Flèche droite 14"/>
          <p:cNvSpPr/>
          <p:nvPr/>
        </p:nvSpPr>
        <p:spPr>
          <a:xfrm>
            <a:off x="2209800" y="4114800"/>
            <a:ext cx="749808" cy="332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ZoneTexte 15"/>
          <p:cNvSpPr txBox="1"/>
          <p:nvPr/>
        </p:nvSpPr>
        <p:spPr>
          <a:xfrm>
            <a:off x="838200" y="5166360"/>
            <a:ext cx="116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2</a:t>
            </a:r>
            <a:r>
              <a:rPr lang="fr-BE" baseline="30000" dirty="0" smtClean="0"/>
              <a:t>ème</a:t>
            </a:r>
            <a:r>
              <a:rPr lang="fr-BE" dirty="0" smtClean="0"/>
              <a:t> étape</a:t>
            </a:r>
            <a:endParaRPr lang="fr-BE" dirty="0"/>
          </a:p>
        </p:txBody>
      </p:sp>
      <p:sp>
        <p:nvSpPr>
          <p:cNvPr id="17" name="Flèche droite 16"/>
          <p:cNvSpPr/>
          <p:nvPr/>
        </p:nvSpPr>
        <p:spPr>
          <a:xfrm>
            <a:off x="2209800" y="5181600"/>
            <a:ext cx="749808" cy="332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ZoneTexte 17"/>
          <p:cNvSpPr txBox="1"/>
          <p:nvPr/>
        </p:nvSpPr>
        <p:spPr>
          <a:xfrm>
            <a:off x="838200" y="6248400"/>
            <a:ext cx="116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3</a:t>
            </a:r>
            <a:r>
              <a:rPr lang="fr-BE" baseline="30000" dirty="0" smtClean="0"/>
              <a:t>ème</a:t>
            </a:r>
            <a:r>
              <a:rPr lang="fr-BE" dirty="0" smtClean="0"/>
              <a:t> étape</a:t>
            </a:r>
            <a:endParaRPr lang="fr-BE" dirty="0"/>
          </a:p>
        </p:txBody>
      </p:sp>
      <p:sp>
        <p:nvSpPr>
          <p:cNvPr id="19" name="Flèche droite 18"/>
          <p:cNvSpPr/>
          <p:nvPr/>
        </p:nvSpPr>
        <p:spPr>
          <a:xfrm>
            <a:off x="2209800" y="6248400"/>
            <a:ext cx="749808" cy="332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5486400" y="5562600"/>
            <a:ext cx="1425705" cy="164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6912105" y="5542062"/>
            <a:ext cx="2224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because acid medium</a:t>
            </a:r>
            <a:endParaRPr lang="en-US" dirty="0"/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5715000" y="5943600"/>
            <a:ext cx="25146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5638800" y="4724400"/>
            <a:ext cx="21336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6553200" y="3429000"/>
            <a:ext cx="236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*: </a:t>
            </a:r>
            <a:r>
              <a:rPr lang="fr-BE" sz="1400" dirty="0" smtClean="0"/>
              <a:t>hydridodioxygen</a:t>
            </a:r>
          </a:p>
          <a:p>
            <a:r>
              <a:rPr lang="en-US" sz="1400" dirty="0" smtClean="0"/>
              <a:t>OH*: hydroxyl</a:t>
            </a:r>
          </a:p>
          <a:p>
            <a:r>
              <a:rPr lang="en-US" sz="1400" dirty="0" smtClean="0"/>
              <a:t>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: hydrogen peroxide</a:t>
            </a:r>
            <a:endParaRPr lang="en-US" sz="1400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98A6-A57C-4E5F-94EB-1679A77F2563}" type="slidenum">
              <a:rPr lang="fr-BE" smtClean="0"/>
              <a:pPr/>
              <a:t>5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296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Measurement</a:t>
            </a:r>
            <a:r>
              <a:rPr lang="fr-BE" sz="2800" dirty="0" smtClean="0"/>
              <a:t> of the production of Fe</a:t>
            </a:r>
            <a:r>
              <a:rPr lang="fr-BE" sz="2800" baseline="30000" dirty="0" smtClean="0"/>
              <a:t>3+</a:t>
            </a:r>
            <a:r>
              <a:rPr lang="fr-BE" sz="2800" dirty="0" smtClean="0"/>
              <a:t> 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The measurement may be done by </a:t>
            </a:r>
          </a:p>
          <a:p>
            <a:pPr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Chemical titration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/>
              <a:t>N</a:t>
            </a:r>
            <a:r>
              <a:rPr lang="en-US" sz="2400" dirty="0" smtClean="0"/>
              <a:t>uclear </a:t>
            </a:r>
            <a:r>
              <a:rPr lang="en-US" sz="2400" dirty="0"/>
              <a:t>magnetic </a:t>
            </a:r>
            <a:r>
              <a:rPr lang="en-US" sz="2400" dirty="0" smtClean="0"/>
              <a:t>resonance (measurement of </a:t>
            </a:r>
            <a:r>
              <a:rPr lang="en-US" sz="2400" dirty="0"/>
              <a:t>the </a:t>
            </a:r>
            <a:r>
              <a:rPr lang="en-US" sz="2400" dirty="0" smtClean="0"/>
              <a:t>paramagnetic properties</a:t>
            </a:r>
            <a:r>
              <a:rPr lang="en-US" sz="2400" dirty="0"/>
              <a:t>)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Optical absorption → most often used because good sensitivity, only requires small samples and easy to implement (Fe</a:t>
            </a:r>
            <a:r>
              <a:rPr lang="en-US" sz="2400" baseline="30000" dirty="0" smtClean="0"/>
              <a:t>3+</a:t>
            </a:r>
            <a:r>
              <a:rPr lang="en-US" sz="2400" dirty="0" smtClean="0"/>
              <a:t> → blue color)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98A6-A57C-4E5F-94EB-1679A77F2563}" type="slidenum">
              <a:rPr lang="fr-BE" smtClean="0"/>
              <a:pPr/>
              <a:t>6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Optical absorption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447800"/>
            <a:ext cx="8610600" cy="5105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Principle of optical absorption → measurement of </a:t>
            </a:r>
            <a:r>
              <a:rPr lang="en-US" sz="2400" dirty="0" smtClean="0">
                <a:latin typeface="cmmi10"/>
              </a:rPr>
              <a:t>¢</a:t>
            </a:r>
            <a:r>
              <a:rPr lang="en-US" sz="2400" i="1" dirty="0" smtClean="0"/>
              <a:t>M</a:t>
            </a:r>
            <a:r>
              <a:rPr lang="en-US" sz="2400" dirty="0" smtClean="0"/>
              <a:t>: the variation of molar concentration (</a:t>
            </a:r>
            <a:r>
              <a:rPr lang="en-US" sz="2400" dirty="0" err="1" smtClean="0"/>
              <a:t>mol</a:t>
            </a:r>
            <a:r>
              <a:rPr lang="en-US" sz="2400" dirty="0" smtClean="0"/>
              <a:t>/l) of Fe</a:t>
            </a:r>
            <a:r>
              <a:rPr lang="en-US" sz="2400" baseline="30000" dirty="0" smtClean="0"/>
              <a:t>3+</a:t>
            </a:r>
            <a:r>
              <a:rPr lang="en-US" sz="2400" dirty="0" smtClean="0"/>
              <a:t> before and after the irradiation </a:t>
            </a:r>
          </a:p>
          <a:p>
            <a:r>
              <a:rPr lang="en-US" sz="2400" dirty="0" smtClean="0"/>
              <a:t>We consider the ratio between the light intensity transmitted through the irradiated sample (</a:t>
            </a:r>
            <a:r>
              <a:rPr lang="en-US" sz="2400" i="1" dirty="0" smtClean="0"/>
              <a:t>I</a:t>
            </a:r>
            <a:r>
              <a:rPr lang="en-US" sz="2400" dirty="0" smtClean="0"/>
              <a:t>) and another one which was not irradiated (</a:t>
            </a:r>
            <a:r>
              <a:rPr lang="en-US" sz="2400" i="1" dirty="0" smtClean="0"/>
              <a:t>I</a:t>
            </a:r>
            <a:r>
              <a:rPr lang="en-US" sz="2400" i="1" baseline="-25000" dirty="0" smtClean="0"/>
              <a:t>0</a:t>
            </a:r>
            <a:r>
              <a:rPr lang="en-US" sz="2400" dirty="0" smtClean="0"/>
              <a:t>) 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lvl="1">
              <a:buNone/>
            </a:pPr>
            <a:r>
              <a:rPr lang="en-US" sz="2400" dirty="0" smtClean="0"/>
              <a:t>with </a:t>
            </a:r>
            <a:r>
              <a:rPr lang="en-US" sz="2400" dirty="0" smtClean="0">
                <a:latin typeface="cmmi10"/>
              </a:rPr>
              <a:t>¢</a:t>
            </a:r>
            <a:r>
              <a:rPr lang="en-US" sz="2400" i="1" dirty="0" smtClean="0"/>
              <a:t>(OD) </a:t>
            </a:r>
            <a:r>
              <a:rPr lang="en-US" sz="2400" dirty="0" smtClean="0"/>
              <a:t>the modification of optical density</a:t>
            </a:r>
          </a:p>
          <a:p>
            <a:r>
              <a:rPr lang="en-US" sz="2400" dirty="0" smtClean="0"/>
              <a:t>And we have with the Beer-Lambert expression →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with </a:t>
            </a:r>
            <a:r>
              <a:rPr lang="en-US" sz="2400" dirty="0" smtClean="0">
                <a:latin typeface="cmmi10"/>
              </a:rPr>
              <a:t>²</a:t>
            </a:r>
            <a:r>
              <a:rPr lang="en-US" sz="2400" dirty="0" smtClean="0"/>
              <a:t>: </a:t>
            </a:r>
            <a:r>
              <a:rPr lang="en-US" sz="2400" dirty="0"/>
              <a:t>the </a:t>
            </a:r>
            <a:r>
              <a:rPr lang="en-US" sz="2400" dirty="0" smtClean="0"/>
              <a:t>molar absorption </a:t>
            </a:r>
            <a:r>
              <a:rPr lang="en-US" sz="2400" dirty="0"/>
              <a:t>(</a:t>
            </a:r>
            <a:r>
              <a:rPr lang="en-US" sz="2400" dirty="0" smtClean="0"/>
              <a:t>or extinction</a:t>
            </a:r>
            <a:r>
              <a:rPr lang="en-US" sz="2400" dirty="0"/>
              <a:t>) coefficient </a:t>
            </a:r>
            <a:r>
              <a:rPr lang="en-US" sz="2400" dirty="0" smtClean="0"/>
              <a:t>(</a:t>
            </a:r>
            <a:r>
              <a:rPr lang="en-US" sz="2400" dirty="0" smtClean="0">
                <a:latin typeface="cmmi10"/>
              </a:rPr>
              <a:t>²</a:t>
            </a:r>
            <a:r>
              <a:rPr lang="en-US" sz="2400" dirty="0" smtClean="0"/>
              <a:t> = 2187 l/</a:t>
            </a:r>
            <a:r>
              <a:rPr lang="en-US" sz="2400" dirty="0" err="1" smtClean="0"/>
              <a:t>mol</a:t>
            </a:r>
            <a:r>
              <a:rPr lang="en-US" sz="2400" dirty="0" smtClean="0"/>
              <a:t> at 25 °C for Fe</a:t>
            </a:r>
            <a:r>
              <a:rPr lang="en-US" sz="2400" baseline="30000" dirty="0" smtClean="0"/>
              <a:t>3+</a:t>
            </a:r>
            <a:r>
              <a:rPr lang="en-US" sz="2400" dirty="0" smtClean="0"/>
              <a:t>), </a:t>
            </a:r>
            <a:r>
              <a:rPr lang="en-US" sz="2400" i="1" dirty="0" smtClean="0"/>
              <a:t>l</a:t>
            </a:r>
            <a:r>
              <a:rPr lang="en-US" sz="2400" dirty="0" smtClean="0"/>
              <a:t>: the size of the sample (≈ 1cm)  </a:t>
            </a:r>
          </a:p>
        </p:txBody>
      </p:sp>
      <p:pic>
        <p:nvPicPr>
          <p:cNvPr id="7" name="Image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3733800" y="3505200"/>
            <a:ext cx="1929929" cy="682515"/>
          </a:xfrm>
          <a:prstGeom prst="rect">
            <a:avLst/>
          </a:prstGeom>
          <a:noFill/>
          <a:ln/>
          <a:effectLst/>
        </p:spPr>
      </p:pic>
      <p:pic>
        <p:nvPicPr>
          <p:cNvPr id="10" name="Image 9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3657600" y="5257800"/>
            <a:ext cx="2137241" cy="325929"/>
          </a:xfrm>
          <a:prstGeom prst="rect">
            <a:avLst/>
          </a:prstGeom>
          <a:noFill/>
          <a:ln/>
          <a:effectLst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98A6-A57C-4E5F-94EB-1679A77F2563}" type="slidenum">
              <a:rPr lang="fr-BE" smtClean="0"/>
              <a:pPr/>
              <a:t>7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296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Dose ↔ Optical absorption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By definition →</a:t>
            </a:r>
          </a:p>
          <a:p>
            <a:pPr lvl="1"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 marL="342900" lvl="1" indent="-342900">
              <a:buNone/>
            </a:pPr>
            <a:r>
              <a:rPr lang="en-US" sz="2400" dirty="0" smtClean="0"/>
              <a:t>	with </a:t>
            </a:r>
            <a:r>
              <a:rPr lang="en-US" sz="2400" dirty="0" smtClean="0">
                <a:latin typeface="cmmi10"/>
              </a:rPr>
              <a:t>½</a:t>
            </a:r>
            <a:r>
              <a:rPr lang="en-US" sz="2400" dirty="0" smtClean="0"/>
              <a:t>, the « density » of the solution (in kg/l) and </a:t>
            </a:r>
            <a:r>
              <a:rPr lang="en-US" sz="2400" i="1" dirty="0" smtClean="0"/>
              <a:t>G(</a:t>
            </a:r>
            <a:r>
              <a:rPr lang="en-US" sz="2400" dirty="0" smtClean="0"/>
              <a:t>Fe</a:t>
            </a:r>
            <a:r>
              <a:rPr lang="en-US" sz="2400" baseline="30000" dirty="0" smtClean="0"/>
              <a:t>3+</a:t>
            </a:r>
            <a:r>
              <a:rPr lang="en-US" sz="2400" i="1" dirty="0" smtClean="0"/>
              <a:t>) </a:t>
            </a:r>
            <a:r>
              <a:rPr lang="en-US" sz="2400" dirty="0" smtClean="0"/>
              <a:t>(</a:t>
            </a:r>
            <a:r>
              <a:rPr lang="en-US" sz="2400" dirty="0"/>
              <a:t>i</a:t>
            </a:r>
            <a:r>
              <a:rPr lang="en-US" sz="2400" dirty="0" smtClean="0"/>
              <a:t>n </a:t>
            </a:r>
            <a:r>
              <a:rPr lang="en-US" sz="2400" dirty="0" err="1" smtClean="0"/>
              <a:t>mol</a:t>
            </a:r>
            <a:r>
              <a:rPr lang="en-US" sz="2400" dirty="0" smtClean="0"/>
              <a:t>/J), </a:t>
            </a:r>
            <a:r>
              <a:rPr lang="en-US" sz="2400" dirty="0"/>
              <a:t>the chemical yield of </a:t>
            </a:r>
            <a:r>
              <a:rPr lang="en-US" sz="2400" dirty="0" smtClean="0"/>
              <a:t>Fe</a:t>
            </a:r>
            <a:r>
              <a:rPr lang="en-US" sz="2400" baseline="30000" dirty="0" smtClean="0"/>
              <a:t>3+</a:t>
            </a:r>
            <a:r>
              <a:rPr lang="en-US" sz="2400" dirty="0" smtClean="0"/>
              <a:t> (i.e. the quantity of Fe</a:t>
            </a:r>
            <a:r>
              <a:rPr lang="en-US" sz="2400" baseline="30000" dirty="0" smtClean="0"/>
              <a:t>3+</a:t>
            </a:r>
            <a:r>
              <a:rPr lang="en-US" sz="2400" dirty="0" smtClean="0"/>
              <a:t> produced per unit of incident energy → depends on the type and on the energy of </a:t>
            </a:r>
            <a:r>
              <a:rPr lang="en-US" sz="2400" dirty="0"/>
              <a:t>the </a:t>
            </a:r>
            <a:r>
              <a:rPr lang="en-US" sz="2400" dirty="0" smtClean="0"/>
              <a:t>incident particles</a:t>
            </a:r>
            <a:r>
              <a:rPr lang="en-US" sz="2400" dirty="0"/>
              <a:t>) </a:t>
            </a:r>
            <a:r>
              <a:rPr lang="en-US" sz="2400" dirty="0" smtClean="0"/>
              <a:t>→ for </a:t>
            </a:r>
            <a:r>
              <a:rPr lang="en-US" sz="2400" baseline="30000" dirty="0" smtClean="0"/>
              <a:t>60</a:t>
            </a:r>
            <a:r>
              <a:rPr lang="en-US" sz="2400" dirty="0" smtClean="0"/>
              <a:t>Co-</a:t>
            </a:r>
            <a:r>
              <a:rPr lang="en-US" sz="2400" dirty="0" smtClean="0">
                <a:latin typeface="cmmi10"/>
              </a:rPr>
              <a:t>°</a:t>
            </a:r>
            <a:r>
              <a:rPr lang="en-US" sz="2400" dirty="0" smtClean="0"/>
              <a:t> → </a:t>
            </a:r>
            <a:r>
              <a:rPr lang="en-US" sz="2400" i="1" dirty="0" smtClean="0"/>
              <a:t>G(</a:t>
            </a:r>
            <a:r>
              <a:rPr lang="en-US" sz="2400" dirty="0" smtClean="0"/>
              <a:t>Fe</a:t>
            </a:r>
            <a:r>
              <a:rPr lang="en-US" sz="2400" baseline="30000" dirty="0" smtClean="0"/>
              <a:t>3+</a:t>
            </a:r>
            <a:r>
              <a:rPr lang="en-US" sz="2400" i="1" dirty="0" smtClean="0"/>
              <a:t>)  </a:t>
            </a:r>
            <a:r>
              <a:rPr lang="en-US" sz="2400" dirty="0" smtClean="0"/>
              <a:t>= 1.607 </a:t>
            </a:r>
            <a:r>
              <a:rPr lang="en-US" sz="2400" dirty="0" smtClean="0">
                <a:latin typeface="cmsy10"/>
              </a:rPr>
              <a:t>£</a:t>
            </a:r>
            <a:r>
              <a:rPr lang="en-US" sz="2400" dirty="0" smtClean="0"/>
              <a:t> 10</a:t>
            </a:r>
            <a:r>
              <a:rPr lang="en-US" sz="2400" baseline="30000" dirty="0" smtClean="0"/>
              <a:t>-6</a:t>
            </a:r>
            <a:r>
              <a:rPr lang="en-US" sz="2400" dirty="0" smtClean="0"/>
              <a:t> </a:t>
            </a:r>
            <a:r>
              <a:rPr lang="en-US" sz="2400" dirty="0" err="1" smtClean="0"/>
              <a:t>mol</a:t>
            </a:r>
            <a:r>
              <a:rPr lang="en-US" sz="2400" dirty="0" smtClean="0"/>
              <a:t>/j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We obtain thus </a:t>
            </a:r>
            <a:r>
              <a:rPr lang="en-US" sz="2000" dirty="0" smtClean="0"/>
              <a:t>→</a:t>
            </a:r>
          </a:p>
          <a:p>
            <a:endParaRPr lang="en-US" sz="2400" dirty="0" smtClean="0"/>
          </a:p>
        </p:txBody>
      </p:sp>
      <p:pic>
        <p:nvPicPr>
          <p:cNvPr id="9" name="Image 8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3450388" y="1981200"/>
            <a:ext cx="2017355" cy="712218"/>
          </a:xfrm>
          <a:prstGeom prst="rect">
            <a:avLst/>
          </a:prstGeom>
          <a:noFill/>
          <a:ln/>
          <a:effectLst/>
        </p:spPr>
      </p:pic>
      <p:pic>
        <p:nvPicPr>
          <p:cNvPr id="11" name="Image 10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1371600" y="5410200"/>
            <a:ext cx="2225028" cy="742270"/>
          </a:xfrm>
          <a:prstGeom prst="rect">
            <a:avLst/>
          </a:prstGeom>
          <a:noFill/>
          <a:ln/>
          <a:effectLst/>
        </p:spPr>
      </p:pic>
      <p:pic>
        <p:nvPicPr>
          <p:cNvPr id="15" name="Image 14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5626314" y="5559552"/>
            <a:ext cx="2639146" cy="355919"/>
          </a:xfrm>
          <a:prstGeom prst="rect">
            <a:avLst/>
          </a:prstGeom>
          <a:noFill/>
          <a:ln/>
          <a:effectLst/>
        </p:spPr>
      </p:pic>
      <p:sp>
        <p:nvSpPr>
          <p:cNvPr id="13" name="Flèche droite 12"/>
          <p:cNvSpPr/>
          <p:nvPr/>
        </p:nvSpPr>
        <p:spPr>
          <a:xfrm>
            <a:off x="4191000" y="5486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98A6-A57C-4E5F-94EB-1679A77F2563}" type="slidenum">
              <a:rPr lang="fr-BE" smtClean="0"/>
              <a:pPr/>
              <a:t>8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6546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Chemical </a:t>
            </a:r>
            <a:r>
              <a:rPr lang="en-US" sz="2800" dirty="0"/>
              <a:t>yield </a:t>
            </a:r>
            <a:r>
              <a:rPr lang="fr-BE" sz="2800" dirty="0" smtClean="0"/>
              <a:t>as a </a:t>
            </a:r>
            <a:r>
              <a:rPr lang="fr-BE" sz="2800" dirty="0" err="1" smtClean="0"/>
              <a:t>function</a:t>
            </a:r>
            <a:r>
              <a:rPr lang="fr-BE" sz="2800" dirty="0" smtClean="0"/>
              <a:t> of E for </a:t>
            </a:r>
            <a:r>
              <a:rPr lang="fr-BE" sz="2800" dirty="0">
                <a:latin typeface="cmmi10"/>
              </a:rPr>
              <a:t>°</a:t>
            </a:r>
            <a:r>
              <a:rPr lang="fr-BE" sz="2800" dirty="0" smtClean="0"/>
              <a:t>-rays</a:t>
            </a:r>
            <a:endParaRPr lang="fr-BE" sz="2800" dirty="0">
              <a:latin typeface="cmmi1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1371600"/>
            <a:ext cx="6843712" cy="472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98A6-A57C-4E5F-94EB-1679A77F2563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96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H^*+O_2 &amp;\rightarrow&amp; HO_2^*\\&#10;HO_2^* +Fe^{2+} &amp;\rightarrow&amp; HO_2^-+Fe^{3+}\\&#10;HO_2^-+H^+&amp;\rightarrow&amp; H_2O_2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45"/>
  <p:tag name="PICTUREFILESIZE" val="16539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OH^*+Fe^{2+}  &amp;\rightarrow&amp; Fe^{3+}+OH^-\\&#10;OH^-+H^+ &amp;\rightarrow&amp; H_2O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45"/>
  <p:tag name="PICTUREFILESIZE" val="10900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H_2O_2+2Fe^{2+}  &amp;\rightarrow&amp; 2Fe^{3+}+2OH^-\\&#10;OH^-+H^+ &amp;\rightarrow&amp; H_2O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63"/>
  <p:tag name="PICTUREFILESIZE" val="12250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\frac{I}{I_0}=10^{-\Delta(OD)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5"/>
  <p:tag name="PICTUREFILESIZE" val="41625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\Delta(OD)=\epsilon l \Delta M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2"/>
  <p:tag name="PICTUREFILESIZE" val="2206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\overline{D}=\frac{\Delta M}{\rho G(Fe^{3+})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8"/>
  <p:tag name="PICTUREFILESIZE" val="45547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\overline{D}=\frac{\Delta(OD)}{\epsilon l \rho G(Fe^{3+})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5"/>
  <p:tag name="PICTUREFILESIZE" val="5231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\overline{D}=278\Delta(OD) {\mbox{~~Gy}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9"/>
  <p:tag name="PICTUREFILESIZE" val="297878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859</Words>
  <Application>Microsoft Office PowerPoint</Application>
  <PresentationFormat>Affichage à l'écran (4:3)</PresentationFormat>
  <Paragraphs>164</Paragraphs>
  <Slides>21</Slides>
  <Notes>21</Notes>
  <HiddenSlides>0</HiddenSlides>
  <MMClips>21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cmmi10</vt:lpstr>
      <vt:lpstr>Times</vt:lpstr>
      <vt:lpstr>cmsy10</vt:lpstr>
      <vt:lpstr>Calibri</vt:lpstr>
      <vt:lpstr>Thème Office</vt:lpstr>
      <vt:lpstr> Chapter XII:  Chemical dosimeters </vt:lpstr>
      <vt:lpstr>Chemical dosimeters</vt:lpstr>
      <vt:lpstr>Principle of chemical dosimeters</vt:lpstr>
      <vt:lpstr>Fricke dosimeter: Composition</vt:lpstr>
      <vt:lpstr>Dosimetric principle</vt:lpstr>
      <vt:lpstr>Measurement of the production of Fe3+ </vt:lpstr>
      <vt:lpstr>Optical absorption</vt:lpstr>
      <vt:lpstr>Dose ↔ Optical absorption</vt:lpstr>
      <vt:lpstr>Chemical yield as a function of E for °-rays</vt:lpstr>
      <vt:lpstr>Chemical yield as a function of E for e-</vt:lpstr>
      <vt:lpstr>Applications of Fricke dosimeters</vt:lpstr>
      <vt:lpstr>Polymer gel dosimeter</vt:lpstr>
      <vt:lpstr>Advantages and disadvantages of gels</vt:lpstr>
      <vt:lpstr>Alanine dosimetry</vt:lpstr>
      <vt:lpstr>Alanine for dosimrtry</vt:lpstr>
      <vt:lpstr>Dose response</vt:lpstr>
      <vt:lpstr>Advantages and disadvantages</vt:lpstr>
      <vt:lpstr>Radiochromic film</vt:lpstr>
      <vt:lpstr>Example of result with a radiochromic film </vt:lpstr>
      <vt:lpstr>Characteristics of the radiochromic films (1) </vt:lpstr>
      <vt:lpstr>Characteristics of the radiochromic films (2)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ULB</cp:lastModifiedBy>
  <cp:revision>73</cp:revision>
  <dcterms:created xsi:type="dcterms:W3CDTF">2012-11-26T15:13:42Z</dcterms:created>
  <dcterms:modified xsi:type="dcterms:W3CDTF">2020-11-24T10:06:31Z</dcterms:modified>
</cp:coreProperties>
</file>