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02" r:id="rId2"/>
    <p:sldId id="304" r:id="rId3"/>
    <p:sldId id="306" r:id="rId4"/>
    <p:sldId id="307" r:id="rId5"/>
    <p:sldId id="308" r:id="rId6"/>
    <p:sldId id="309" r:id="rId7"/>
    <p:sldId id="313" r:id="rId8"/>
    <p:sldId id="310" r:id="rId9"/>
    <p:sldId id="311" r:id="rId10"/>
    <p:sldId id="312" r:id="rId11"/>
    <p:sldId id="314" r:id="rId12"/>
    <p:sldId id="268" r:id="rId13"/>
    <p:sldId id="318" r:id="rId14"/>
    <p:sldId id="31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msy10" panose="020B0500000000000000" pitchFamily="34" charset="0"/>
      <p:regular r:id="rId21"/>
    </p:embeddedFont>
    <p:embeddedFont>
      <p:font typeface="cmmi10" panose="020B0500000000000000" pitchFamily="34" charset="0"/>
      <p:regular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840B-32E6-436E-BACE-7EBCCD0FE10B}" type="datetimeFigureOut">
              <a:rPr lang="fr-FR" smtClean="0"/>
              <a:pPr/>
              <a:t>24/11/2020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AF6C-1DE5-4057-9268-C6A57AB0166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21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51A9-BC73-41D7-A34D-0E7AADB9792A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EA9-4974-4809-AA5D-51EF804E93AB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B15-530C-41CA-A94E-2BF3F30746F3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BCD-CD9D-421B-B47F-69F5D8CE9F2E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F24C-DC22-4473-BDDE-4ADED1EE090F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4539-4543-4609-9B4D-B6EBDE3F3FBF}" type="datetime1">
              <a:rPr lang="fr-FR" smtClean="0"/>
              <a:t>24/11/2020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A47E-B3E6-4468-BD58-1EFC9C6D04AF}" type="datetime1">
              <a:rPr lang="fr-FR" smtClean="0"/>
              <a:t>24/11/2020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AB97-F185-4F16-BA28-6642E42703FF}" type="datetime1">
              <a:rPr lang="fr-FR" smtClean="0"/>
              <a:t>24/11/2020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34C6-B189-4796-AE48-BCA14F41C668}" type="datetime1">
              <a:rPr lang="fr-FR" smtClean="0"/>
              <a:t>24/11/2020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BCC-00AD-4733-9792-D17E489524C3}" type="datetime1">
              <a:rPr lang="fr-FR" smtClean="0"/>
              <a:t>24/11/2020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FE21-92A7-4DFF-B44D-411748406C59}" type="datetime1">
              <a:rPr lang="fr-FR" smtClean="0"/>
              <a:t>24/11/2020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7DD7-9251-438A-B003-E8F4DC287ABF}" type="datetime1">
              <a:rPr lang="fr-FR" smtClean="0"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wav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media4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1.png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Another</a:t>
            </a:r>
            <a:r>
              <a:rPr lang="fr-BE" sz="2800" dirty="0" smtClean="0"/>
              <a:t> </a:t>
            </a:r>
            <a:r>
              <a:rPr lang="fr-BE" sz="2800" dirty="0" err="1" smtClean="0"/>
              <a:t>effect</a:t>
            </a:r>
            <a:r>
              <a:rPr lang="fr-BE" sz="2800" dirty="0" smtClean="0"/>
              <a:t> of irradiation on a MOSFET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Another effect of irradiation on a MOSFET → ↗ of the number of traps (several orders of magnitude) at the </a:t>
            </a:r>
            <a:r>
              <a:rPr lang="en-US" sz="2400" dirty="0"/>
              <a:t>SiO</a:t>
            </a:r>
            <a:r>
              <a:rPr lang="en-US" sz="2400" baseline="-25000" dirty="0"/>
              <a:t>2</a:t>
            </a:r>
            <a:r>
              <a:rPr lang="en-US" sz="2400" dirty="0"/>
              <a:t>-Si </a:t>
            </a:r>
            <a:r>
              <a:rPr lang="en-US" sz="2400" dirty="0" smtClean="0"/>
              <a:t>interface (« interface » means on both sides → in the Si and in the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Phenomenon not completely explained</a:t>
            </a:r>
          </a:p>
          <a:p>
            <a:r>
              <a:rPr lang="en-US" sz="2400" dirty="0" smtClean="0"/>
              <a:t>Observation → ½ of the traps created by the irradiation are donors and ½ are acceptors → in the Si more traps (of 2 types) → whether for a </a:t>
            </a:r>
            <a:r>
              <a:rPr lang="en-US" sz="2400" dirty="0" err="1" smtClean="0"/>
              <a:t>nMOS</a:t>
            </a:r>
            <a:r>
              <a:rPr lang="en-US" sz="2400" dirty="0" smtClean="0"/>
              <a:t> or for a </a:t>
            </a:r>
            <a:r>
              <a:rPr lang="en-US" sz="2400" dirty="0" err="1" smtClean="0"/>
              <a:t>pMOS</a:t>
            </a:r>
            <a:r>
              <a:rPr lang="en-US" sz="2400" dirty="0" smtClean="0"/>
              <a:t> → more difficulties to obtain the channel → |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TH</a:t>
            </a:r>
            <a:r>
              <a:rPr lang="en-US" sz="2400" dirty="0" smtClean="0"/>
              <a:t>| ↗ (+ distortion of the characteristic)</a:t>
            </a:r>
          </a:p>
          <a:p>
            <a:r>
              <a:rPr lang="en-US" sz="2400" dirty="0" smtClean="0"/>
              <a:t>For a </a:t>
            </a:r>
            <a:r>
              <a:rPr lang="en-US" sz="2400" dirty="0" err="1" smtClean="0"/>
              <a:t>pMOS</a:t>
            </a:r>
            <a:r>
              <a:rPr lang="en-US" sz="2400" dirty="0" smtClean="0"/>
              <a:t> → this effect adds up to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TH</a:t>
            </a:r>
            <a:r>
              <a:rPr lang="en-US" sz="2400" dirty="0" smtClean="0"/>
              <a:t> (because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TH</a:t>
            </a:r>
            <a:r>
              <a:rPr lang="en-US" sz="2400" dirty="0" smtClean="0"/>
              <a:t> &lt; 0) because </a:t>
            </a:r>
            <a:r>
              <a:rPr lang="en-US" sz="2400" dirty="0"/>
              <a:t>of h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trapping </a:t>
            </a:r>
          </a:p>
          <a:p>
            <a:r>
              <a:rPr lang="en-US" sz="2400" dirty="0" smtClean="0"/>
              <a:t>For a </a:t>
            </a:r>
            <a:r>
              <a:rPr lang="en-US" sz="2400" dirty="0" err="1" smtClean="0"/>
              <a:t>nMOS</a:t>
            </a:r>
            <a:r>
              <a:rPr lang="en-US" sz="2400" dirty="0" smtClean="0"/>
              <a:t> → this effect offsets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TH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practice → use of a </a:t>
            </a:r>
            <a:r>
              <a:rPr lang="en-US" sz="2400" dirty="0" err="1" smtClean="0"/>
              <a:t>pMOS</a:t>
            </a:r>
            <a:endParaRPr lang="en-US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Energy</a:t>
            </a:r>
            <a:r>
              <a:rPr lang="fr-BE" sz="2800" dirty="0" smtClean="0"/>
              <a:t> </a:t>
            </a:r>
            <a:r>
              <a:rPr lang="fr-BE" sz="2800" dirty="0" err="1" smtClean="0"/>
              <a:t>response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5257800"/>
            <a:ext cx="83820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Energy responses obtained in </a:t>
            </a:r>
            <a:r>
              <a:rPr lang="en-US" sz="2400" dirty="0" smtClean="0">
                <a:latin typeface="Calibri"/>
              </a:rPr>
              <a:t>≠ studies (6 MeV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>
                <a:latin typeface="Calibri"/>
              </a:rPr>
              <a:t>) for </a:t>
            </a:r>
            <a:r>
              <a:rPr lang="en-US" sz="2400" dirty="0" smtClean="0"/>
              <a:t>≠  MOSFET </a:t>
            </a:r>
            <a:r>
              <a:rPr lang="en-US" sz="2400" dirty="0" smtClean="0">
                <a:latin typeface="Calibri"/>
              </a:rPr>
              <a:t>→ in all cases </a:t>
            </a:r>
            <a:r>
              <a:rPr lang="en-US" sz="2400" dirty="0" smtClean="0"/>
              <a:t>→ non-linearity for E &lt; 100 </a:t>
            </a:r>
            <a:r>
              <a:rPr lang="en-US" sz="2400" dirty="0" err="1" smtClean="0"/>
              <a:t>keV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143000"/>
            <a:ext cx="846257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4864608" y="2209800"/>
            <a:ext cx="15411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Wang et al. (2005)</a:t>
            </a:r>
            <a:endParaRPr lang="fr-B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Effect</a:t>
            </a:r>
            <a:r>
              <a:rPr lang="fr-BE" sz="2800" dirty="0" smtClean="0"/>
              <a:t> of the </a:t>
            </a:r>
            <a:r>
              <a:rPr lang="fr-BE" sz="2800" dirty="0" err="1" smtClean="0"/>
              <a:t>cumulated</a:t>
            </a:r>
            <a:r>
              <a:rPr lang="fr-BE" sz="2800" dirty="0" smtClean="0"/>
              <a:t> dose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for diodes → the irradiation </a:t>
            </a:r>
            <a:r>
              <a:rPr lang="en-US" sz="2400" dirty="0"/>
              <a:t>introduces </a:t>
            </a:r>
            <a:r>
              <a:rPr lang="en-US" sz="2400" dirty="0" smtClean="0"/>
              <a:t>supplementary defects in the material → modification of the sensitivity as a function of the dose (for high doses)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≠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for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nMOS</a:t>
            </a:r>
            <a:r>
              <a:rPr lang="en-US" sz="2400" dirty="0" smtClean="0">
                <a:latin typeface="Calibri"/>
              </a:rPr>
              <a:t> and </a:t>
            </a:r>
            <a:r>
              <a:rPr lang="en-US" sz="2400" dirty="0" err="1" smtClean="0">
                <a:latin typeface="Calibri"/>
              </a:rPr>
              <a:t>pMOS</a:t>
            </a:r>
            <a:r>
              <a:rPr lang="en-US" sz="2400" dirty="0" smtClean="0">
                <a:latin typeface="Calibri"/>
              </a:rPr>
              <a:t> ↔ because ≠</a:t>
            </a:r>
            <a:r>
              <a:rPr lang="en-US" sz="2400" dirty="0" smtClean="0"/>
              <a:t> types of defects and thus of traps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743200"/>
            <a:ext cx="40862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429000" y="4069080"/>
            <a:ext cx="5693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200" dirty="0" err="1" smtClean="0"/>
              <a:t>pMOS</a:t>
            </a:r>
            <a:endParaRPr lang="fr-BE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3352800" y="2926080"/>
            <a:ext cx="5693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200" dirty="0" err="1" smtClean="0"/>
              <a:t>nMOS</a:t>
            </a: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Comparison</a:t>
            </a:r>
            <a:r>
              <a:rPr lang="fr-BE" sz="2800" dirty="0" smtClean="0"/>
              <a:t> TLD-Diode-MOSFET</a:t>
            </a:r>
            <a:endParaRPr lang="fr-BE" sz="28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285875"/>
            <a:ext cx="53530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Applications (1)</a:t>
            </a:r>
            <a:endParaRPr lang="fr-B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143000"/>
            <a:ext cx="6577013" cy="40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219200" y="5867400"/>
            <a:ext cx="689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Mobile MOSFET system </a:t>
            </a:r>
            <a:r>
              <a:rPr lang="fr-BE" sz="2400" dirty="0" err="1" smtClean="0"/>
              <a:t>from</a:t>
            </a:r>
            <a:r>
              <a:rPr lang="fr-BE" sz="2400" dirty="0" smtClean="0"/>
              <a:t> Best </a:t>
            </a:r>
            <a:r>
              <a:rPr lang="fr-BE" sz="2400" dirty="0" err="1" smtClean="0"/>
              <a:t>Medical</a:t>
            </a:r>
            <a:r>
              <a:rPr lang="fr-BE" sz="2400" dirty="0" smtClean="0"/>
              <a:t> → </a:t>
            </a:r>
            <a:r>
              <a:rPr lang="fr-BE" sz="2400" dirty="0" err="1" smtClean="0"/>
              <a:t>wireless</a:t>
            </a:r>
            <a:endParaRPr lang="fr-BE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Applications (2)</a:t>
            </a:r>
            <a:endParaRPr lang="fr-BE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91391" y="5486399"/>
            <a:ext cx="8317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OneDose</a:t>
            </a:r>
            <a:r>
              <a:rPr lang="fr-BE" sz="2400" dirty="0" smtClean="0"/>
              <a:t> MOSFET system </a:t>
            </a:r>
            <a:r>
              <a:rPr lang="fr-BE" sz="2400" dirty="0" err="1" smtClean="0"/>
              <a:t>from</a:t>
            </a:r>
            <a:r>
              <a:rPr lang="fr-BE" sz="2400" dirty="0" smtClean="0"/>
              <a:t> </a:t>
            </a:r>
            <a:r>
              <a:rPr lang="fr-BE" sz="2400" dirty="0" err="1" smtClean="0"/>
              <a:t>Sicel</a:t>
            </a:r>
            <a:r>
              <a:rPr lang="fr-BE" sz="2400" dirty="0" smtClean="0"/>
              <a:t> Technologies Inc. → </a:t>
            </a:r>
            <a:r>
              <a:rPr lang="fr-BE" sz="2400" dirty="0" err="1" smtClean="0"/>
              <a:t>wireless</a:t>
            </a:r>
            <a:endParaRPr lang="fr-B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981200"/>
            <a:ext cx="17716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905000"/>
            <a:ext cx="17907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2438400"/>
            <a:ext cx="1676400" cy="15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uble flèche horizontale 8"/>
          <p:cNvSpPr/>
          <p:nvPr/>
        </p:nvSpPr>
        <p:spPr>
          <a:xfrm>
            <a:off x="2438400" y="28956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Double flèche horizontale 9"/>
          <p:cNvSpPr/>
          <p:nvPr/>
        </p:nvSpPr>
        <p:spPr>
          <a:xfrm>
            <a:off x="5638800" y="28956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Modification of </a:t>
            </a:r>
            <a:r>
              <a:rPr lang="fr-BE" sz="2800" i="1" dirty="0" smtClean="0"/>
              <a:t>I</a:t>
            </a:r>
            <a:r>
              <a:rPr lang="fr-BE" sz="2800" i="1" baseline="-25000" dirty="0" smtClean="0"/>
              <a:t>D </a:t>
            </a:r>
            <a:r>
              <a:rPr lang="fr-BE" sz="2800" i="1" dirty="0" smtClean="0"/>
              <a:t>- V</a:t>
            </a:r>
            <a:r>
              <a:rPr lang="fr-BE" sz="2800" i="1" baseline="-25000" dirty="0" smtClean="0"/>
              <a:t>GS</a:t>
            </a:r>
            <a:r>
              <a:rPr lang="fr-BE" sz="2800" dirty="0" smtClean="0"/>
              <a:t> (global </a:t>
            </a:r>
            <a:r>
              <a:rPr lang="fr-BE" sz="2800" dirty="0" err="1" smtClean="0"/>
              <a:t>effect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953000"/>
            <a:ext cx="83820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smtClean="0"/>
              <a:t>		           </a:t>
            </a:r>
            <a:r>
              <a:rPr lang="fr-BE" sz="2400" dirty="0" err="1" smtClean="0"/>
              <a:t>nMOS</a:t>
            </a:r>
            <a:r>
              <a:rPr lang="fr-BE" sz="2400" dirty="0" smtClean="0"/>
              <a:t>				    </a:t>
            </a:r>
            <a:r>
              <a:rPr lang="fr-BE" sz="2400" dirty="0" err="1" smtClean="0"/>
              <a:t>pMOS</a:t>
            </a:r>
            <a:endParaRPr lang="fr-BE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524000"/>
            <a:ext cx="3976688" cy="322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740000">
            <a:off x="4901889" y="1782300"/>
            <a:ext cx="3429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5979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Remarks</a:t>
            </a:r>
            <a:r>
              <a:rPr lang="fr-BE" sz="2800" dirty="0" smtClean="0"/>
              <a:t> on the use of a MOSFET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Lower detection limit « relatively high » → main use in radiotherapy and </a:t>
            </a:r>
            <a:r>
              <a:rPr lang="en-US" sz="2400" dirty="0" err="1" smtClean="0"/>
              <a:t>curietherapy</a:t>
            </a:r>
            <a:endParaRPr lang="en-US" sz="2400" dirty="0" smtClean="0"/>
          </a:p>
          <a:p>
            <a:r>
              <a:rPr lang="en-US" sz="2400" dirty="0"/>
              <a:t>For « </a:t>
            </a:r>
            <a:r>
              <a:rPr lang="en-US" sz="2400" dirty="0" smtClean="0"/>
              <a:t>classical» available MOSFET dosimeters → lower limit ≈ 1 </a:t>
            </a:r>
            <a:r>
              <a:rPr lang="en-US" sz="2400" dirty="0" err="1" smtClean="0"/>
              <a:t>cGy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Investigations for an improvement of this lower limit → currently: ≈ 100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Gy </a:t>
            </a:r>
          </a:p>
          <a:p>
            <a:r>
              <a:rPr lang="en-US" sz="2400" dirty="0" smtClean="0"/>
              <a:t>Measurements are available at any moment → dose or dose rate</a:t>
            </a:r>
          </a:p>
          <a:p>
            <a:r>
              <a:rPr lang="en-US" sz="2400" dirty="0" smtClean="0"/>
              <a:t>The </a:t>
            </a:r>
            <a:r>
              <a:rPr lang="en-US" sz="2400" dirty="0">
                <a:latin typeface="cmmi10"/>
              </a:rPr>
              <a:t>¢</a:t>
            </a:r>
            <a:r>
              <a:rPr lang="en-US" sz="2400" i="1" dirty="0"/>
              <a:t>V</a:t>
            </a:r>
            <a:r>
              <a:rPr lang="en-US" sz="2400" i="1" baseline="-25000" dirty="0"/>
              <a:t>TH</a:t>
            </a:r>
            <a:r>
              <a:rPr lang="en-US" sz="2400" dirty="0"/>
              <a:t>  shift </a:t>
            </a:r>
            <a:r>
              <a:rPr lang="en-US" sz="2400" dirty="0" smtClean="0"/>
              <a:t>caused by previous measurements must be known (because of the accumulation of the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in the insulator) </a:t>
            </a:r>
          </a:p>
          <a:p>
            <a:r>
              <a:rPr lang="en-US" sz="2400" dirty="0" smtClean="0"/>
              <a:t>Limited life time of </a:t>
            </a:r>
            <a:r>
              <a:rPr lang="en-US" sz="2400" dirty="0"/>
              <a:t>a MOSFET </a:t>
            </a:r>
            <a:r>
              <a:rPr lang="en-US" sz="2400" dirty="0" smtClean="0"/>
              <a:t>detector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2770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Temperature</a:t>
            </a:r>
            <a:r>
              <a:rPr lang="fr-BE" sz="2800" dirty="0" smtClean="0"/>
              <a:t> </a:t>
            </a:r>
            <a:r>
              <a:rPr lang="fr-BE" sz="2800" dirty="0" err="1" smtClean="0"/>
              <a:t>effect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Very sensitive to temperature (→ as for diodes) → apparition of a term </a:t>
            </a:r>
            <a:endParaRPr lang="en-US" sz="2400" baseline="30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Between 20 °C and 40 °C → ≠ of 50 mV for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TH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/>
              <a:t>→ </a:t>
            </a:r>
            <a:r>
              <a:rPr lang="en-US" sz="2400" dirty="0" smtClean="0"/>
              <a:t>≠ of 10 </a:t>
            </a:r>
            <a:r>
              <a:rPr lang="en-US" sz="2400" dirty="0" err="1" smtClean="0"/>
              <a:t>cGy</a:t>
            </a:r>
            <a:endParaRPr lang="en-US" sz="2400" dirty="0" smtClean="0"/>
          </a:p>
          <a:p>
            <a:r>
              <a:rPr lang="en-US" sz="2400" dirty="0" smtClean="0"/>
              <a:t>Generally → 1 °C → 		 mV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2424481"/>
            <a:ext cx="5105400" cy="307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391400" y="2895600"/>
            <a:ext cx="119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 = 100 Gy</a:t>
            </a:r>
            <a:endParaRPr lang="fr-BE" dirty="0"/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828800" y="1981200"/>
            <a:ext cx="863447" cy="330454"/>
          </a:xfrm>
          <a:prstGeom prst="rect">
            <a:avLst/>
          </a:prstGeom>
          <a:noFill/>
          <a:ln/>
          <a:effectLst/>
        </p:spPr>
      </p:pic>
      <p:pic>
        <p:nvPicPr>
          <p:cNvPr id="10" name="Imag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352800" y="5989319"/>
            <a:ext cx="1778196" cy="330649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85774" y="207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Solution to the T </a:t>
            </a:r>
            <a:r>
              <a:rPr lang="fr-BE" sz="2800" dirty="0" err="1" smtClean="0"/>
              <a:t>problem</a:t>
            </a:r>
            <a:r>
              <a:rPr lang="fr-BE" sz="2800" dirty="0" smtClean="0"/>
              <a:t>: dual MOSFET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Dual MOSFET: 2 identical MOSFET, build on the same Si chip and operating at 2 ≠ gate voltages</a:t>
            </a:r>
            <a:endParaRPr lang="en-US" sz="2400" dirty="0" smtClean="0">
              <a:latin typeface="Calibri"/>
            </a:endParaRPr>
          </a:p>
          <a:p>
            <a:r>
              <a:rPr lang="en-US" sz="2400" dirty="0" smtClean="0">
                <a:latin typeface="Calibri"/>
              </a:rPr>
              <a:t>During irradiation → each element gives a voltage shift</a:t>
            </a:r>
            <a:r>
              <a:rPr lang="en-US" sz="2400" dirty="0" smtClean="0"/>
              <a:t> → the ≠ between the 2 voltage shifts gives a signal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to the dose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a dual MOSFET → variation of ≈ 0.015 mV/°C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219200" y="3733800"/>
            <a:ext cx="7232660" cy="877313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Dual MOSFET</a:t>
            </a:r>
            <a:endParaRPr lang="fr-BE" sz="2800" dirty="0"/>
          </a:p>
        </p:txBody>
      </p:sp>
      <p:pic>
        <p:nvPicPr>
          <p:cNvPr id="16386" name="Picture 2" descr="http://www.circuitstoday.com/wp-content/uploads/2009/09/dual-gate-mosf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752600"/>
            <a:ext cx="7010400" cy="3991069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RADFET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improve the sensitivity of the detector → several linked MOSFET → RADFET (</a:t>
            </a:r>
            <a:r>
              <a:rPr lang="en-US" sz="2400" dirty="0" err="1" smtClean="0"/>
              <a:t>RADiation</a:t>
            </a:r>
            <a:r>
              <a:rPr lang="en-US" sz="2400" dirty="0" smtClean="0"/>
              <a:t>-sensing Field-Effect Transistor)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Properties identical to the dual MOSFET but larger sensitivity</a:t>
            </a:r>
            <a:r>
              <a:rPr lang="en-US" sz="2400" dirty="0"/>
              <a:t>: « theoretically » &lt;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Gy → practically less good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Response</a:t>
            </a:r>
            <a:r>
              <a:rPr lang="fr-BE" sz="2800" dirty="0" smtClean="0"/>
              <a:t> as a </a:t>
            </a:r>
            <a:r>
              <a:rPr lang="fr-BE" sz="2800" dirty="0" err="1" smtClean="0"/>
              <a:t>function</a:t>
            </a:r>
            <a:r>
              <a:rPr lang="fr-BE" sz="2800" dirty="0" smtClean="0"/>
              <a:t> of the dose: High doses</a:t>
            </a:r>
            <a:endParaRPr lang="fr-BE" sz="28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600200" y="1371600"/>
            <a:ext cx="5286375" cy="5190549"/>
            <a:chOff x="1752600" y="1524000"/>
            <a:chExt cx="5286375" cy="5190549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52600" y="1524000"/>
              <a:ext cx="5286375" cy="5190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ZoneTexte 5"/>
            <p:cNvSpPr txBox="1"/>
            <p:nvPr/>
          </p:nvSpPr>
          <p:spPr>
            <a:xfrm>
              <a:off x="5943600" y="3657600"/>
              <a:ext cx="8382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BE" sz="1400" dirty="0" smtClean="0"/>
                <a:t>V</a:t>
              </a:r>
              <a:r>
                <a:rPr lang="fr-BE" sz="1400" baseline="-25000" dirty="0" smtClean="0"/>
                <a:t>GS</a:t>
              </a:r>
              <a:r>
                <a:rPr lang="fr-BE" sz="1400" dirty="0" smtClean="0"/>
                <a:t> = 0 V</a:t>
              </a:r>
              <a:endParaRPr lang="fr-BE" sz="14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943600" y="2514600"/>
              <a:ext cx="8382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BE" sz="1400" dirty="0" smtClean="0"/>
                <a:t>V</a:t>
              </a:r>
              <a:r>
                <a:rPr lang="fr-BE" sz="1400" baseline="-25000" dirty="0" smtClean="0"/>
                <a:t>GS</a:t>
              </a:r>
              <a:r>
                <a:rPr lang="fr-BE" sz="1400" dirty="0" smtClean="0"/>
                <a:t> = 3 V</a:t>
              </a:r>
              <a:endParaRPr lang="fr-BE" sz="14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943600" y="2057400"/>
              <a:ext cx="8382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BE" sz="1400" dirty="0" smtClean="0"/>
                <a:t>V</a:t>
              </a:r>
              <a:r>
                <a:rPr lang="fr-BE" sz="1400" baseline="-25000" dirty="0" smtClean="0"/>
                <a:t>GS</a:t>
              </a:r>
              <a:r>
                <a:rPr lang="fr-BE" sz="1400" dirty="0" smtClean="0"/>
                <a:t> = 6 V</a:t>
              </a:r>
              <a:endParaRPr lang="fr-BE" sz="14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943600" y="1676400"/>
              <a:ext cx="8382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BE" sz="1400" dirty="0" smtClean="0"/>
                <a:t>V</a:t>
              </a:r>
              <a:r>
                <a:rPr lang="fr-BE" sz="1400" baseline="-25000" dirty="0" smtClean="0"/>
                <a:t>GS</a:t>
              </a:r>
              <a:r>
                <a:rPr lang="fr-BE" sz="1400" dirty="0" smtClean="0"/>
                <a:t> = 9 V</a:t>
              </a:r>
              <a:endParaRPr lang="fr-BE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2400" y="56388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70104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nMOS</a:t>
            </a:r>
            <a:r>
              <a:rPr lang="fr-BE" dirty="0" smtClean="0"/>
              <a:t> for 1 MeV </a:t>
            </a:r>
            <a:r>
              <a:rPr lang="fr-BE" dirty="0" smtClean="0">
                <a:latin typeface="cmmi10"/>
              </a:rPr>
              <a:t>°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5855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Response</a:t>
            </a:r>
            <a:r>
              <a:rPr lang="fr-BE" sz="2800" dirty="0"/>
              <a:t> as a </a:t>
            </a:r>
            <a:r>
              <a:rPr lang="fr-BE" sz="2800" dirty="0" err="1"/>
              <a:t>function</a:t>
            </a:r>
            <a:r>
              <a:rPr lang="fr-BE" sz="2800" dirty="0"/>
              <a:t> of the dose: </a:t>
            </a:r>
            <a:r>
              <a:rPr lang="fr-BE" sz="2800" dirty="0" smtClean="0"/>
              <a:t>Small </a:t>
            </a:r>
            <a:r>
              <a:rPr lang="fr-BE" sz="2800" dirty="0"/>
              <a:t>doses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600200"/>
            <a:ext cx="6715125" cy="397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391401" y="2819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Dual </a:t>
            </a:r>
            <a:r>
              <a:rPr lang="fr-BE" dirty="0" err="1" smtClean="0"/>
              <a:t>pMOS</a:t>
            </a:r>
            <a:r>
              <a:rPr lang="fr-BE" dirty="0" smtClean="0"/>
              <a:t> for 6 MeV </a:t>
            </a:r>
            <a:r>
              <a:rPr lang="fr-BE" dirty="0" smtClean="0">
                <a:latin typeface="cmmi10"/>
              </a:rPr>
              <a:t>°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1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V_{TH}^{temp}  template TPT1  env TPENV1  fore 0  back 16777215  eqnno 1"/>
  <p:tag name="FILENAME" val="TP_tmp"/>
  <p:tag name="ORIGWIDTH" val="34"/>
  <p:tag name="PICTUREFILESIZE" val="1243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V_{TH}^{temp}= 4-5  template TPT1  env TPENV1  fore 0  back 16777215  eqnno 1"/>
  <p:tag name="FILENAME" val="TP_tmp"/>
  <p:tag name="ORIGWIDTH" val="70"/>
  <p:tag name="PICTUREFILESIZE" val="2545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math}&#10;\begin{document}&#10;\begin{eqnarray*}&#10;\Delta V_{TH}&amp;=&amp; (\Delta V_{TH}^1-\Delta V_{TH}^{temp})-(\Delta V_{TH}^2-\Delta V_{TH}^{temp})\\&#10;&amp;=&amp; \Delta V_{TH}^1-\Delta V_{TH}^2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1"/>
  <p:tag name="PICTUREFILESIZE" val="179996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5441</TotalTime>
  <Words>359</Words>
  <Application>Microsoft Office PowerPoint</Application>
  <PresentationFormat>Affichage à l'écran (4:3)</PresentationFormat>
  <Paragraphs>98</Paragraphs>
  <Slides>14</Slides>
  <Notes>14</Notes>
  <HiddenSlides>0</HiddenSlides>
  <MMClips>14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cmsy10</vt:lpstr>
      <vt:lpstr>cmmi10</vt:lpstr>
      <vt:lpstr>Thème Office</vt:lpstr>
      <vt:lpstr>Another effect of irradiation on a MOSFET</vt:lpstr>
      <vt:lpstr>Modification of ID - VGS (global effect)</vt:lpstr>
      <vt:lpstr>Remarks on the use of a MOSFET</vt:lpstr>
      <vt:lpstr>Temperature effect</vt:lpstr>
      <vt:lpstr>Solution to the T problem: dual MOSFET</vt:lpstr>
      <vt:lpstr>Dual MOSFET</vt:lpstr>
      <vt:lpstr>RADFET</vt:lpstr>
      <vt:lpstr>Response as a function of the dose: High doses</vt:lpstr>
      <vt:lpstr>Response as a function of the dose: Small doses</vt:lpstr>
      <vt:lpstr>Energy response</vt:lpstr>
      <vt:lpstr>Effect of the cumulated dose </vt:lpstr>
      <vt:lpstr>Comparison TLD-Diode-MOSFET</vt:lpstr>
      <vt:lpstr>Applications (1)</vt:lpstr>
      <vt:lpstr>Applications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Dosimètres à luminescence stimulée optiquement (OSL)</dc:title>
  <dc:creator>Utilisateur Windows</dc:creator>
  <cp:lastModifiedBy>ULB</cp:lastModifiedBy>
  <cp:revision>281</cp:revision>
  <dcterms:created xsi:type="dcterms:W3CDTF">2012-11-13T08:52:07Z</dcterms:created>
  <dcterms:modified xsi:type="dcterms:W3CDTF">2020-11-24T09:25:48Z</dcterms:modified>
</cp:coreProperties>
</file>