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65" r:id="rId2"/>
    <p:sldId id="266" r:id="rId3"/>
    <p:sldId id="267" r:id="rId4"/>
    <p:sldId id="292" r:id="rId5"/>
    <p:sldId id="293" r:id="rId6"/>
    <p:sldId id="294" r:id="rId7"/>
    <p:sldId id="296" r:id="rId8"/>
    <p:sldId id="295" r:id="rId9"/>
    <p:sldId id="297" r:id="rId10"/>
    <p:sldId id="298" r:id="rId11"/>
    <p:sldId id="299" r:id="rId12"/>
    <p:sldId id="300" r:id="rId13"/>
    <p:sldId id="301" r:id="rId14"/>
    <p:sldId id="303" r:id="rId15"/>
    <p:sldId id="305" r:id="rId1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msy10" panose="020B0500000000000000" pitchFamily="34" charset="0"/>
      <p:regular r:id="rId22"/>
    </p:embeddedFont>
    <p:embeddedFont>
      <p:font typeface="cmmi10" panose="020B0500000000000000" pitchFamily="34" charset="0"/>
      <p:regular r:id="rId23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1840B-32E6-436E-BACE-7EBCCD0FE10B}" type="datetimeFigureOut">
              <a:rPr lang="fr-FR" smtClean="0"/>
              <a:pPr/>
              <a:t>24/11/2020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BAF6C-1DE5-4057-9268-C6A57AB01662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52198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D51A9-BC73-41D7-A34D-0E7AADB9792A}" type="datetime1">
              <a:rPr lang="fr-FR" smtClean="0"/>
              <a:t>24/11/2020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149A-6772-4BDB-B130-DE99B043633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AFEA9-4974-4809-AA5D-51EF804E93AB}" type="datetime1">
              <a:rPr lang="fr-FR" smtClean="0"/>
              <a:t>24/11/2020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149A-6772-4BDB-B130-DE99B043633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5B15-530C-41CA-A94E-2BF3F30746F3}" type="datetime1">
              <a:rPr lang="fr-FR" smtClean="0"/>
              <a:t>24/11/2020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149A-6772-4BDB-B130-DE99B043633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0DBCD-CD9D-421B-B47F-69F5D8CE9F2E}" type="datetime1">
              <a:rPr lang="fr-FR" smtClean="0"/>
              <a:t>24/11/2020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149A-6772-4BDB-B130-DE99B043633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AF24C-DC22-4473-BDDE-4ADED1EE090F}" type="datetime1">
              <a:rPr lang="fr-FR" smtClean="0"/>
              <a:t>24/11/2020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149A-6772-4BDB-B130-DE99B043633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84539-4543-4609-9B4D-B6EBDE3F3FBF}" type="datetime1">
              <a:rPr lang="fr-FR" smtClean="0"/>
              <a:t>24/11/2020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149A-6772-4BDB-B130-DE99B043633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A47E-B3E6-4468-BD58-1EFC9C6D04AF}" type="datetime1">
              <a:rPr lang="fr-FR" smtClean="0"/>
              <a:t>24/11/2020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149A-6772-4BDB-B130-DE99B043633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AB97-F185-4F16-BA28-6642E42703FF}" type="datetime1">
              <a:rPr lang="fr-FR" smtClean="0"/>
              <a:t>24/11/2020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149A-6772-4BDB-B130-DE99B043633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34C6-B189-4796-AE48-BCA14F41C668}" type="datetime1">
              <a:rPr lang="fr-FR" smtClean="0"/>
              <a:t>24/11/2020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149A-6772-4BDB-B130-DE99B043633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7BCC-00AD-4733-9792-D17E489524C3}" type="datetime1">
              <a:rPr lang="fr-FR" smtClean="0"/>
              <a:t>24/11/2020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149A-6772-4BDB-B130-DE99B043633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FE21-92A7-4DFF-B44D-411748406C59}" type="datetime1">
              <a:rPr lang="fr-FR" smtClean="0"/>
              <a:t>24/11/2020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149A-6772-4BDB-B130-DE99B043633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E7DD7-9251-438A-B003-E8F4DC287ABF}" type="datetime1">
              <a:rPr lang="fr-FR" smtClean="0"/>
              <a:t>24/11/2020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4149A-6772-4BDB-B130-DE99B043633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6" Type="http://schemas.openxmlformats.org/officeDocument/2006/relationships/image" Target="../media/image1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15.wav"/><Relationship Id="rId7" Type="http://schemas.openxmlformats.org/officeDocument/2006/relationships/image" Target="../media/image1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5.wav"/><Relationship Id="rId9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hyperlink" Target="//upload.wikimedia.org/wikipedia/commons/6/61/IGFET_N-Ch_Enh_Labelled_simplified.svg" TargetMode="Externa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.png"/><Relationship Id="rId5" Type="http://schemas.openxmlformats.org/officeDocument/2006/relationships/image" Target="../media/image6.gif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hyperlink" Target="//upload.wikimedia.org/wikipedia/commons/c/c4/IGFET_P-Ch_Enh_Labelled_simplified.svg" TargetMode="External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MOSFET </a:t>
            </a:r>
            <a:r>
              <a:rPr lang="fr-BE" sz="2800" dirty="0" err="1" smtClean="0"/>
              <a:t>dosimeter</a:t>
            </a:r>
            <a:r>
              <a:rPr lang="fr-BE" sz="2800" dirty="0" smtClean="0"/>
              <a:t>: </a:t>
            </a:r>
            <a:r>
              <a:rPr lang="fr-BE" sz="2800" dirty="0" err="1" smtClean="0"/>
              <a:t>Definition</a:t>
            </a:r>
            <a:r>
              <a:rPr lang="fr-BE" sz="2800" dirty="0" smtClean="0"/>
              <a:t> of MOSFET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029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MOSFET → acronym for Metal-Oxide Semiconductor Field Effect Transistor </a:t>
            </a:r>
          </a:p>
          <a:p>
            <a:r>
              <a:rPr lang="en-US" sz="2400" dirty="0"/>
              <a:t>Field </a:t>
            </a:r>
            <a:r>
              <a:rPr lang="en-US" sz="2400" dirty="0" smtClean="0"/>
              <a:t>effect transistor </a:t>
            </a:r>
            <a:r>
              <a:rPr lang="en-US" sz="2400" dirty="0"/>
              <a:t>→ </a:t>
            </a:r>
            <a:r>
              <a:rPr lang="en-US" sz="2400" dirty="0" smtClean="0"/>
              <a:t>use of an electric field to control the shape and the conductivity of a « channel » in a semiconductor material → modulation of the current passing through (between the « source » and the « drain ») with a voltage applied on the central electrode called « gate »</a:t>
            </a:r>
          </a:p>
          <a:p>
            <a:r>
              <a:rPr lang="en-US" sz="2400" dirty="0" smtClean="0"/>
              <a:t>For the MOSFET → the gate (metal </a:t>
            </a:r>
            <a:r>
              <a:rPr lang="en-US" sz="2400" dirty="0"/>
              <a:t>or </a:t>
            </a:r>
            <a:r>
              <a:rPr lang="en-US" sz="2400" dirty="0" smtClean="0"/>
              <a:t>polycrystalline silicon) is electrically isolated from the substrate (semiconductor) by a dielectric (as SiO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 → no current injected by the gate</a:t>
            </a:r>
          </a:p>
          <a:p>
            <a:r>
              <a:rPr lang="en-US" sz="2400" dirty="0" smtClean="0"/>
              <a:t>Can be n- or p-type channel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149A-6772-4BDB-B130-DE99B043633C}" type="slidenum">
              <a:rPr lang="fr-BE" smtClean="0"/>
              <a:pPr/>
              <a:t>1</a:t>
            </a:fld>
            <a:endParaRPr lang="fr-BE"/>
          </a:p>
        </p:txBody>
      </p:sp>
      <p:pic>
        <p:nvPicPr>
          <p:cNvPr id="5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5800" y="9005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3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/>
              <a:t>h</a:t>
            </a:r>
            <a:r>
              <a:rPr lang="fr-BE" sz="2800" baseline="30000" dirty="0"/>
              <a:t>+</a:t>
            </a:r>
            <a:r>
              <a:rPr lang="fr-BE" sz="2800" dirty="0"/>
              <a:t> </a:t>
            </a:r>
            <a:r>
              <a:rPr lang="fr-BE" sz="2800" dirty="0" smtClean="0"/>
              <a:t>transport in the SiO</a:t>
            </a:r>
            <a:r>
              <a:rPr lang="fr-BE" sz="2800" baseline="-25000" dirty="0" smtClean="0"/>
              <a:t>2</a:t>
            </a:r>
            <a:r>
              <a:rPr lang="fr-BE" sz="2800" dirty="0" smtClean="0"/>
              <a:t> 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Due to the small mobility of the h</a:t>
            </a:r>
            <a:r>
              <a:rPr lang="en-US" sz="2400" baseline="30000" dirty="0" smtClean="0"/>
              <a:t>+ </a:t>
            </a:r>
            <a:r>
              <a:rPr lang="en-US" sz="2400" dirty="0" smtClean="0"/>
              <a:t>→ the transport in the oxide can take a few seconds (depending on T)</a:t>
            </a:r>
          </a:p>
          <a:p>
            <a:r>
              <a:rPr lang="en-US" sz="2400" dirty="0" smtClean="0"/>
              <a:t>Model for the transport of the h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in the SiO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→ « Small Polaron Hopping » (SPH): transport (or hop) of the </a:t>
            </a:r>
            <a:r>
              <a:rPr lang="en-US" sz="2400" dirty="0"/>
              <a:t>small (</a:t>
            </a:r>
            <a:r>
              <a:rPr lang="en-US" sz="2400" dirty="0" smtClean="0"/>
              <a:t>charge confined in a small </a:t>
            </a:r>
            <a:r>
              <a:rPr lang="en-US" sz="2400" dirty="0"/>
              <a:t>volume) </a:t>
            </a:r>
            <a:r>
              <a:rPr lang="en-US" sz="2400" dirty="0" smtClean="0"/>
              <a:t>polaron (quasi-particle composed of a charge and of its polarization field) </a:t>
            </a:r>
          </a:p>
          <a:p>
            <a:r>
              <a:rPr lang="en-US" sz="2400" dirty="0" smtClean="0"/>
              <a:t>SPH model based on the strong interaction between the h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and the </a:t>
            </a:r>
            <a:r>
              <a:rPr lang="en-US" sz="2400" dirty="0"/>
              <a:t>lattice → </a:t>
            </a:r>
            <a:r>
              <a:rPr lang="en-US" sz="2400" dirty="0" smtClean="0"/>
              <a:t> the </a:t>
            </a:r>
            <a:r>
              <a:rPr lang="en-US" sz="2400" dirty="0"/>
              <a:t>interaction gives origin to </a:t>
            </a:r>
            <a:r>
              <a:rPr lang="en-US" sz="2400" dirty="0" smtClean="0"/>
              <a:t>a distortion </a:t>
            </a:r>
            <a:r>
              <a:rPr lang="en-US" sz="2400" dirty="0"/>
              <a:t>of the </a:t>
            </a:r>
            <a:r>
              <a:rPr lang="en-US" sz="2400" dirty="0" smtClean="0"/>
              <a:t>lattice close </a:t>
            </a:r>
            <a:r>
              <a:rPr lang="en-US" sz="2400" dirty="0"/>
              <a:t>to the</a:t>
            </a:r>
            <a:r>
              <a:rPr lang="en-US" sz="2400" dirty="0" smtClean="0"/>
              <a:t> h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→ ↘ of the energy of the system</a:t>
            </a:r>
          </a:p>
          <a:p>
            <a:r>
              <a:rPr lang="en-US" sz="2400" dirty="0" smtClean="0"/>
              <a:t>The h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polarizes the medium → </a:t>
            </a:r>
            <a:r>
              <a:rPr lang="en-US" sz="2400" dirty="0"/>
              <a:t>this polarization </a:t>
            </a:r>
            <a:r>
              <a:rPr lang="en-US" sz="2400" dirty="0" smtClean="0"/>
              <a:t>then interacts </a:t>
            </a:r>
            <a:r>
              <a:rPr lang="en-US" sz="2400" dirty="0"/>
              <a:t>back on the </a:t>
            </a:r>
            <a:r>
              <a:rPr lang="en-US" sz="2400" dirty="0" smtClean="0"/>
              <a:t>carrier → implies a large distortion of the lattice in the </a:t>
            </a:r>
            <a:r>
              <a:rPr lang="en-US" sz="2400" dirty="0"/>
              <a:t>immediate vicinity of the </a:t>
            </a:r>
            <a:r>
              <a:rPr lang="en-US" sz="2400" dirty="0" smtClean="0"/>
              <a:t>h</a:t>
            </a:r>
            <a:r>
              <a:rPr lang="en-US" sz="2400" baseline="30000" dirty="0" smtClean="0"/>
              <a:t>+ </a:t>
            </a:r>
            <a:r>
              <a:rPr lang="en-US" sz="2400" dirty="0" smtClean="0"/>
              <a:t>→ the h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</a:t>
            </a:r>
            <a:r>
              <a:rPr lang="en-US" sz="2400" dirty="0"/>
              <a:t>becomes localized at a particular site </a:t>
            </a:r>
            <a:r>
              <a:rPr lang="en-US" sz="2400" dirty="0" smtClean="0"/>
              <a:t>→ ↗ of the effective mass of the h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</a:t>
            </a:r>
          </a:p>
          <a:p>
            <a:r>
              <a:rPr lang="en-US" sz="2400" dirty="0"/>
              <a:t>The </a:t>
            </a:r>
            <a:r>
              <a:rPr lang="en-US" sz="2400" dirty="0" smtClean="0"/>
              <a:t>carrier, which is </a:t>
            </a:r>
            <a:r>
              <a:rPr lang="en-US" sz="2400" dirty="0"/>
              <a:t>in </a:t>
            </a:r>
            <a:r>
              <a:rPr lang="en-US" sz="2400" dirty="0" smtClean="0"/>
              <a:t>practice </a:t>
            </a:r>
            <a:r>
              <a:rPr lang="en-US" sz="2400" dirty="0"/>
              <a:t>self-trapped, is called </a:t>
            </a:r>
            <a:r>
              <a:rPr lang="en-US" sz="2400" i="1" dirty="0"/>
              <a:t>small polaron</a:t>
            </a:r>
            <a:endParaRPr lang="en-US" sz="24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149A-6772-4BDB-B130-DE99B043633C}" type="slidenum">
              <a:rPr lang="fr-BE" smtClean="0"/>
              <a:pPr/>
              <a:t>10</a:t>
            </a:fld>
            <a:endParaRPr lang="fr-BE"/>
          </a:p>
        </p:txBody>
      </p:sp>
      <p:pic>
        <p:nvPicPr>
          <p:cNvPr id="5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1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SPH model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76400"/>
            <a:ext cx="5029200" cy="40386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en-US" sz="2400" dirty="0" smtClean="0"/>
              <a:t>Initially empty localized trap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400" dirty="0" smtClean="0"/>
              <a:t>Capture of a h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by a site → distortion of the lattice potential </a:t>
            </a:r>
            <a:r>
              <a:rPr lang="en-US" sz="2400" dirty="0"/>
              <a:t>around the trap site</a:t>
            </a:r>
            <a:endParaRPr lang="en-US" sz="2400" dirty="0" smtClean="0"/>
          </a:p>
          <a:p>
            <a:pPr marL="457200" indent="-457200">
              <a:buFont typeface="+mj-lt"/>
              <a:buAutoNum type="alphaLcParenR"/>
            </a:pPr>
            <a:r>
              <a:rPr lang="en-US" sz="2400" dirty="0"/>
              <a:t>T</a:t>
            </a:r>
            <a:r>
              <a:rPr lang="en-US" sz="2400" dirty="0" smtClean="0"/>
              <a:t>hermal </a:t>
            </a:r>
            <a:r>
              <a:rPr lang="en-US" sz="2400" dirty="0"/>
              <a:t>fluctuations of the system </a:t>
            </a:r>
            <a:r>
              <a:rPr lang="en-US" sz="2400" dirty="0" smtClean="0"/>
              <a:t>→ interaction with another site → transfer of the h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by tunnel effect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400" dirty="0" smtClean="0"/>
              <a:t>Final state</a:t>
            </a:r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1117270"/>
            <a:ext cx="3086100" cy="515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149A-6772-4BDB-B130-DE99B043633C}" type="slidenum">
              <a:rPr lang="fr-BE" smtClean="0"/>
              <a:pPr/>
              <a:t>11</a:t>
            </a:fld>
            <a:endParaRPr lang="fr-BE"/>
          </a:p>
        </p:txBody>
      </p:sp>
      <p:pic>
        <p:nvPicPr>
          <p:cNvPr id="5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76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 smtClean="0"/>
              <a:t>Trapping</a:t>
            </a:r>
            <a:r>
              <a:rPr lang="fr-BE" sz="2800" dirty="0" smtClean="0"/>
              <a:t> of the h</a:t>
            </a:r>
            <a:r>
              <a:rPr lang="fr-BE" sz="2800" baseline="30000" dirty="0" smtClean="0"/>
              <a:t>+</a:t>
            </a:r>
            <a:r>
              <a:rPr lang="fr-BE" sz="2800" dirty="0" smtClean="0"/>
              <a:t> at the interface SiO</a:t>
            </a:r>
            <a:r>
              <a:rPr lang="fr-BE" sz="2800" baseline="-25000" dirty="0" smtClean="0"/>
              <a:t>2</a:t>
            </a:r>
            <a:r>
              <a:rPr lang="fr-BE" sz="2800" dirty="0" smtClean="0"/>
              <a:t>-Si (1)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When the radiation-induced h</a:t>
            </a:r>
            <a:r>
              <a:rPr lang="en-US" sz="2400" baseline="30000" dirty="0"/>
              <a:t>+</a:t>
            </a:r>
            <a:r>
              <a:rPr lang="en-US" sz="2400" dirty="0" smtClean="0"/>
              <a:t> </a:t>
            </a:r>
            <a:r>
              <a:rPr lang="en-US" sz="2400" dirty="0"/>
              <a:t>have completed the crossing of the oxide </a:t>
            </a:r>
            <a:r>
              <a:rPr lang="en-US" sz="2400" dirty="0" smtClean="0"/>
              <a:t>→ they are trapped at </a:t>
            </a:r>
            <a:r>
              <a:rPr lang="en-US" sz="2400" dirty="0"/>
              <a:t>the </a:t>
            </a:r>
            <a:r>
              <a:rPr lang="en-US" sz="2400" dirty="0" smtClean="0"/>
              <a:t>SiO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-Si interface → production of a + charge Q</a:t>
            </a:r>
            <a:r>
              <a:rPr lang="en-US" sz="2400" baseline="-25000" dirty="0" smtClean="0"/>
              <a:t>T</a:t>
            </a:r>
            <a:r>
              <a:rPr lang="en-US" sz="2400" dirty="0" smtClean="0"/>
              <a:t> at </a:t>
            </a:r>
            <a:r>
              <a:rPr lang="en-US" sz="2400" dirty="0"/>
              <a:t>the </a:t>
            </a:r>
            <a:r>
              <a:rPr lang="en-US" sz="2400" dirty="0" smtClean="0"/>
              <a:t>SiO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-Si interface </a:t>
            </a:r>
          </a:p>
          <a:p>
            <a:r>
              <a:rPr lang="en-US" sz="2400" dirty="0" smtClean="0"/>
              <a:t>Consequently → production of a - image charge at the surface of the semiconductor </a:t>
            </a:r>
          </a:p>
          <a:p>
            <a:pPr lvl="1">
              <a:buNone/>
            </a:pPr>
            <a:r>
              <a:rPr lang="en-US" sz="2000" dirty="0" smtClean="0"/>
              <a:t>	→ has a positive role in the formation of the n-channel for a </a:t>
            </a:r>
            <a:r>
              <a:rPr lang="en-US" sz="2000" dirty="0" err="1" smtClean="0"/>
              <a:t>nMOS</a:t>
            </a:r>
            <a:r>
              <a:rPr lang="en-US" sz="2000" dirty="0" smtClean="0"/>
              <a:t> → the voltage to be applied to the gate to create the n-channel is smaller → </a:t>
            </a:r>
            <a:r>
              <a:rPr lang="en-US" sz="2000" i="1" dirty="0" smtClean="0"/>
              <a:t>V</a:t>
            </a:r>
            <a:r>
              <a:rPr lang="en-US" sz="2000" i="1" baseline="-25000" dirty="0" smtClean="0"/>
              <a:t>TH</a:t>
            </a:r>
            <a:r>
              <a:rPr lang="en-US" sz="2000" dirty="0" smtClean="0"/>
              <a:t> ↘  </a:t>
            </a:r>
          </a:p>
          <a:p>
            <a:pPr lvl="1">
              <a:buNone/>
            </a:pPr>
            <a:r>
              <a:rPr lang="en-US" sz="2000" dirty="0" smtClean="0"/>
              <a:t>	→ has a negative role in the formation of the p-channel for a </a:t>
            </a:r>
            <a:r>
              <a:rPr lang="en-US" sz="2000" dirty="0" err="1" smtClean="0"/>
              <a:t>pMOS</a:t>
            </a:r>
            <a:r>
              <a:rPr lang="en-US" sz="2000" dirty="0" smtClean="0"/>
              <a:t> </a:t>
            </a:r>
            <a:r>
              <a:rPr lang="en-US" sz="2000" dirty="0"/>
              <a:t>→ </a:t>
            </a:r>
            <a:r>
              <a:rPr lang="en-US" sz="2000" dirty="0" smtClean="0"/>
              <a:t>↗ of the |</a:t>
            </a:r>
            <a:r>
              <a:rPr lang="en-US" sz="2000" i="1" dirty="0" smtClean="0"/>
              <a:t>V</a:t>
            </a:r>
            <a:r>
              <a:rPr lang="en-US" sz="2000" i="1" baseline="-25000" dirty="0" smtClean="0"/>
              <a:t>GS</a:t>
            </a:r>
            <a:r>
              <a:rPr lang="en-US" sz="2000" dirty="0" smtClean="0"/>
              <a:t>| to be applied to have the formation of the p-channel p → </a:t>
            </a:r>
            <a:r>
              <a:rPr lang="en-US" sz="2000" i="1" dirty="0" smtClean="0"/>
              <a:t>V</a:t>
            </a:r>
            <a:r>
              <a:rPr lang="en-US" sz="2000" i="1" baseline="-25000" dirty="0" smtClean="0"/>
              <a:t>TH</a:t>
            </a:r>
            <a:r>
              <a:rPr lang="en-US" sz="2000" i="1" dirty="0" smtClean="0"/>
              <a:t> </a:t>
            </a:r>
            <a:r>
              <a:rPr lang="en-US" sz="2000" dirty="0" smtClean="0"/>
              <a:t>↘ </a:t>
            </a:r>
          </a:p>
          <a:p>
            <a:r>
              <a:rPr lang="en-US" sz="2400" dirty="0" smtClean="0"/>
              <a:t>Q</a:t>
            </a:r>
            <a:r>
              <a:rPr lang="en-US" sz="2400" baseline="-25000" dirty="0" smtClean="0"/>
              <a:t>T  </a:t>
            </a:r>
            <a:r>
              <a:rPr lang="en-US" sz="2400" dirty="0" smtClean="0"/>
              <a:t>implies thus </a:t>
            </a:r>
            <a:r>
              <a:rPr lang="en-US" sz="2400" dirty="0"/>
              <a:t>a (</a:t>
            </a:r>
            <a:r>
              <a:rPr lang="en-US" sz="2400" dirty="0" smtClean="0"/>
              <a:t>negative</a:t>
            </a:r>
            <a:r>
              <a:rPr lang="en-US" sz="2400" dirty="0"/>
              <a:t>) modification </a:t>
            </a:r>
            <a:r>
              <a:rPr lang="en-US" sz="2400" dirty="0" smtClean="0">
                <a:latin typeface="cmmi10"/>
              </a:rPr>
              <a:t>¢</a:t>
            </a:r>
            <a:r>
              <a:rPr lang="en-US" sz="2400" i="1" dirty="0" smtClean="0"/>
              <a:t>V</a:t>
            </a:r>
            <a:r>
              <a:rPr lang="en-US" sz="2400" i="1" baseline="-25000" dirty="0" smtClean="0"/>
              <a:t>TH</a:t>
            </a:r>
            <a:r>
              <a:rPr lang="en-US" sz="2400" dirty="0" smtClean="0"/>
              <a:t> of the threshold voltage </a:t>
            </a:r>
            <a:r>
              <a:rPr lang="en-US" sz="2400" i="1" dirty="0" smtClean="0"/>
              <a:t>V</a:t>
            </a:r>
            <a:r>
              <a:rPr lang="en-US" sz="2400" i="1" baseline="-25000" dirty="0" smtClean="0"/>
              <a:t>TH </a:t>
            </a:r>
            <a:r>
              <a:rPr lang="en-US" sz="2400" dirty="0" smtClean="0"/>
              <a:t> (but also to a lesser extent of the leakage current) → shift of the </a:t>
            </a:r>
            <a:r>
              <a:rPr lang="en-US" sz="2400" i="1" dirty="0"/>
              <a:t>I</a:t>
            </a:r>
            <a:r>
              <a:rPr lang="en-US" sz="2400" i="1" baseline="-25000" dirty="0"/>
              <a:t>D </a:t>
            </a:r>
            <a:r>
              <a:rPr lang="en-US" sz="2400" i="1" dirty="0"/>
              <a:t>- </a:t>
            </a:r>
            <a:r>
              <a:rPr lang="en-US" sz="2400" i="1" dirty="0" smtClean="0"/>
              <a:t>V</a:t>
            </a:r>
            <a:r>
              <a:rPr lang="en-US" sz="2400" i="1" baseline="-25000" dirty="0" smtClean="0"/>
              <a:t>GS</a:t>
            </a:r>
            <a:r>
              <a:rPr lang="en-US" sz="2400" dirty="0" smtClean="0"/>
              <a:t> characteristic curve</a:t>
            </a:r>
          </a:p>
          <a:p>
            <a:r>
              <a:rPr lang="en-US" sz="2400" dirty="0" smtClean="0"/>
              <a:t>This modification </a:t>
            </a:r>
            <a:r>
              <a:rPr lang="en-US" sz="2400" dirty="0" smtClean="0">
                <a:latin typeface="cmmi10"/>
              </a:rPr>
              <a:t>¢</a:t>
            </a:r>
            <a:r>
              <a:rPr lang="en-US" sz="2400" i="1" dirty="0" smtClean="0"/>
              <a:t>V</a:t>
            </a:r>
            <a:r>
              <a:rPr lang="en-US" sz="2400" i="1" baseline="-25000" dirty="0" smtClean="0"/>
              <a:t>TH</a:t>
            </a:r>
            <a:r>
              <a:rPr lang="en-US" sz="2400" dirty="0" smtClean="0"/>
              <a:t> </a:t>
            </a:r>
            <a:r>
              <a:rPr lang="en-US" sz="2400" dirty="0"/>
              <a:t>can stay for a period of time varying </a:t>
            </a:r>
            <a:r>
              <a:rPr lang="en-US" sz="2400" dirty="0" smtClean="0"/>
              <a:t>from milliseconds </a:t>
            </a:r>
            <a:r>
              <a:rPr lang="en-US" sz="2400" dirty="0"/>
              <a:t>to years</a:t>
            </a:r>
            <a:endParaRPr lang="en-US" sz="2400" dirty="0" smtClean="0"/>
          </a:p>
          <a:p>
            <a:r>
              <a:rPr lang="en-US" sz="2400" dirty="0" smtClean="0">
                <a:latin typeface="cmmi10"/>
              </a:rPr>
              <a:t>¢</a:t>
            </a:r>
            <a:r>
              <a:rPr lang="en-US" sz="2400" i="1" dirty="0" smtClean="0"/>
              <a:t>V</a:t>
            </a:r>
            <a:r>
              <a:rPr lang="en-US" sz="2400" i="1" baseline="-25000" dirty="0" smtClean="0"/>
              <a:t>TH</a:t>
            </a:r>
            <a:r>
              <a:rPr lang="en-US" sz="2400" dirty="0" smtClean="0"/>
              <a:t> is a measure of the dose absorbed in the oxide</a:t>
            </a:r>
          </a:p>
          <a:p>
            <a:endParaRPr lang="en-US" sz="24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149A-6772-4BDB-B130-DE99B043633C}" type="slidenum">
              <a:rPr lang="fr-BE" smtClean="0"/>
              <a:pPr/>
              <a:t>12</a:t>
            </a:fld>
            <a:endParaRPr lang="fr-BE"/>
          </a:p>
        </p:txBody>
      </p:sp>
      <p:pic>
        <p:nvPicPr>
          <p:cNvPr id="5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296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2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/>
              <a:t>Trapping</a:t>
            </a:r>
            <a:r>
              <a:rPr lang="fr-BE" sz="2800" dirty="0"/>
              <a:t> of the h</a:t>
            </a:r>
            <a:r>
              <a:rPr lang="fr-BE" sz="2800" baseline="30000" dirty="0"/>
              <a:t>+</a:t>
            </a:r>
            <a:r>
              <a:rPr lang="fr-BE" sz="2800" dirty="0"/>
              <a:t> at the interface </a:t>
            </a:r>
            <a:r>
              <a:rPr lang="fr-BE" sz="2800" dirty="0" smtClean="0"/>
              <a:t>SiO</a:t>
            </a:r>
            <a:r>
              <a:rPr lang="fr-BE" sz="2800" baseline="-25000" dirty="0" smtClean="0"/>
              <a:t>2</a:t>
            </a:r>
            <a:r>
              <a:rPr lang="fr-BE" sz="2800" dirty="0" smtClean="0"/>
              <a:t>-Si (</a:t>
            </a:r>
            <a:r>
              <a:rPr lang="fr-BE" sz="2800" dirty="0"/>
              <a:t>2</a:t>
            </a:r>
            <a:r>
              <a:rPr lang="fr-BE" sz="2800" dirty="0" smtClean="0"/>
              <a:t>)</a:t>
            </a:r>
            <a:endParaRPr lang="fr-BE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1752600"/>
            <a:ext cx="7543800" cy="426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149A-6772-4BDB-B130-DE99B043633C}" type="slidenum">
              <a:rPr lang="fr-BE" smtClean="0"/>
              <a:pPr/>
              <a:t>13</a:t>
            </a:fld>
            <a:endParaRPr lang="fr-BE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Modification of the </a:t>
            </a:r>
            <a:r>
              <a:rPr lang="fr-BE" sz="2800" i="1" dirty="0"/>
              <a:t>I</a:t>
            </a:r>
            <a:r>
              <a:rPr lang="fr-BE" sz="2800" i="1" baseline="-25000" dirty="0"/>
              <a:t>D </a:t>
            </a:r>
            <a:r>
              <a:rPr lang="fr-BE" sz="2800" i="1" dirty="0"/>
              <a:t>- V</a:t>
            </a:r>
            <a:r>
              <a:rPr lang="fr-BE" sz="2800" i="1" baseline="-25000" dirty="0"/>
              <a:t>GS</a:t>
            </a:r>
            <a:r>
              <a:rPr lang="fr-BE" sz="2800" dirty="0"/>
              <a:t> </a:t>
            </a:r>
            <a:r>
              <a:rPr lang="fr-BE" sz="2800" dirty="0" err="1" smtClean="0"/>
              <a:t>characteristic</a:t>
            </a:r>
            <a:r>
              <a:rPr lang="fr-BE" sz="2800" dirty="0" smtClean="0"/>
              <a:t> </a:t>
            </a:r>
            <a:r>
              <a:rPr lang="fr-BE" sz="2800" dirty="0" err="1"/>
              <a:t>curve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2000" y="5715000"/>
            <a:ext cx="7772400" cy="762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dirty="0" smtClean="0"/>
              <a:t>	Modification of the </a:t>
            </a:r>
            <a:r>
              <a:rPr lang="en-US" sz="2400" i="1" dirty="0" smtClean="0"/>
              <a:t>I</a:t>
            </a:r>
            <a:r>
              <a:rPr lang="en-US" sz="2400" i="1" baseline="-25000" dirty="0" smtClean="0"/>
              <a:t>D </a:t>
            </a:r>
            <a:r>
              <a:rPr lang="en-US" sz="2400" i="1" dirty="0" smtClean="0"/>
              <a:t>- V</a:t>
            </a:r>
            <a:r>
              <a:rPr lang="en-US" sz="2400" i="1" baseline="-25000" dirty="0" smtClean="0"/>
              <a:t>GS</a:t>
            </a:r>
            <a:r>
              <a:rPr lang="en-US" sz="2400" dirty="0" smtClean="0"/>
              <a:t> characteristic curve for a </a:t>
            </a:r>
            <a:r>
              <a:rPr lang="en-US" sz="2400" dirty="0" err="1" smtClean="0"/>
              <a:t>nMOS</a:t>
            </a:r>
            <a:r>
              <a:rPr lang="en-US" sz="2400" dirty="0" smtClean="0"/>
              <a:t> exposed to ionizing radiation</a:t>
            </a:r>
          </a:p>
        </p:txBody>
      </p:sp>
      <p:sp>
        <p:nvSpPr>
          <p:cNvPr id="7" name="Forme libre 6"/>
          <p:cNvSpPr/>
          <p:nvPr/>
        </p:nvSpPr>
        <p:spPr>
          <a:xfrm>
            <a:off x="5181600" y="2133600"/>
            <a:ext cx="2286000" cy="3048000"/>
          </a:xfrm>
          <a:custGeom>
            <a:avLst/>
            <a:gdLst>
              <a:gd name="connsiteX0" fmla="*/ 0 w 1893194"/>
              <a:gd name="connsiteY0" fmla="*/ 2562895 h 2562895"/>
              <a:gd name="connsiteX1" fmla="*/ 1197735 w 1893194"/>
              <a:gd name="connsiteY1" fmla="*/ 2112135 h 2562895"/>
              <a:gd name="connsiteX2" fmla="*/ 1893194 w 1893194"/>
              <a:gd name="connsiteY2" fmla="*/ 0 h 256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93194" h="2562895">
                <a:moveTo>
                  <a:pt x="0" y="2562895"/>
                </a:moveTo>
                <a:cubicBezTo>
                  <a:pt x="441101" y="2551089"/>
                  <a:pt x="882203" y="2539284"/>
                  <a:pt x="1197735" y="2112135"/>
                </a:cubicBezTo>
                <a:cubicBezTo>
                  <a:pt x="1513267" y="1684986"/>
                  <a:pt x="1703230" y="842493"/>
                  <a:pt x="1893194" y="0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685800" y="5181600"/>
            <a:ext cx="75438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rot="5400000" flipH="1" flipV="1">
            <a:off x="2476500" y="3390900"/>
            <a:ext cx="35814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3810000" y="1371600"/>
            <a:ext cx="388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i="1" dirty="0" smtClean="0"/>
              <a:t>I</a:t>
            </a:r>
            <a:r>
              <a:rPr lang="fr-BE" sz="2400" i="1" baseline="-25000" dirty="0" smtClean="0"/>
              <a:t>D</a:t>
            </a:r>
            <a:endParaRPr lang="fr-BE" sz="2400" i="1" baseline="-25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7924800" y="5181600"/>
            <a:ext cx="580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i="1" dirty="0" smtClean="0"/>
              <a:t>V</a:t>
            </a:r>
            <a:r>
              <a:rPr lang="fr-BE" sz="2400" i="1" baseline="-25000" dirty="0" smtClean="0"/>
              <a:t>GS</a:t>
            </a:r>
            <a:endParaRPr lang="fr-BE" sz="2400" i="1" baseline="-25000" dirty="0"/>
          </a:p>
        </p:txBody>
      </p:sp>
      <p:sp>
        <p:nvSpPr>
          <p:cNvPr id="12" name="ZoneTexte 11"/>
          <p:cNvSpPr txBox="1"/>
          <p:nvPr/>
        </p:nvSpPr>
        <p:spPr>
          <a:xfrm>
            <a:off x="5334000" y="5181600"/>
            <a:ext cx="1043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i="1" dirty="0" err="1" smtClean="0"/>
              <a:t>V</a:t>
            </a:r>
            <a:r>
              <a:rPr lang="fr-BE" sz="2400" i="1" baseline="-25000" dirty="0" err="1" smtClean="0"/>
              <a:t>TH</a:t>
            </a:r>
            <a:r>
              <a:rPr lang="fr-BE" sz="2400" baseline="30000" dirty="0" err="1" smtClean="0"/>
              <a:t>avant</a:t>
            </a:r>
            <a:endParaRPr lang="fr-BE" sz="2400" baseline="-25000" dirty="0"/>
          </a:p>
        </p:txBody>
      </p:sp>
      <p:cxnSp>
        <p:nvCxnSpPr>
          <p:cNvPr id="13" name="Connecteur droit 12"/>
          <p:cNvCxnSpPr/>
          <p:nvPr/>
        </p:nvCxnSpPr>
        <p:spPr>
          <a:xfrm rot="5400000">
            <a:off x="5448300" y="5143500"/>
            <a:ext cx="2286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rme libre 14"/>
          <p:cNvSpPr/>
          <p:nvPr/>
        </p:nvSpPr>
        <p:spPr>
          <a:xfrm>
            <a:off x="1295400" y="2133600"/>
            <a:ext cx="2286000" cy="3048000"/>
          </a:xfrm>
          <a:custGeom>
            <a:avLst/>
            <a:gdLst>
              <a:gd name="connsiteX0" fmla="*/ 0 w 1893194"/>
              <a:gd name="connsiteY0" fmla="*/ 2562895 h 2562895"/>
              <a:gd name="connsiteX1" fmla="*/ 1197735 w 1893194"/>
              <a:gd name="connsiteY1" fmla="*/ 2112135 h 2562895"/>
              <a:gd name="connsiteX2" fmla="*/ 1893194 w 1893194"/>
              <a:gd name="connsiteY2" fmla="*/ 0 h 256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93194" h="2562895">
                <a:moveTo>
                  <a:pt x="0" y="2562895"/>
                </a:moveTo>
                <a:cubicBezTo>
                  <a:pt x="441101" y="2551089"/>
                  <a:pt x="882203" y="2539284"/>
                  <a:pt x="1197735" y="2112135"/>
                </a:cubicBezTo>
                <a:cubicBezTo>
                  <a:pt x="1513267" y="1684986"/>
                  <a:pt x="1703230" y="842493"/>
                  <a:pt x="1893194" y="0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6" name="Connecteur droit 15"/>
          <p:cNvCxnSpPr/>
          <p:nvPr/>
        </p:nvCxnSpPr>
        <p:spPr>
          <a:xfrm rot="5400000">
            <a:off x="1334294" y="5142706"/>
            <a:ext cx="2286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1066800" y="5181600"/>
            <a:ext cx="1044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i="1" dirty="0" err="1" smtClean="0"/>
              <a:t>V</a:t>
            </a:r>
            <a:r>
              <a:rPr lang="fr-BE" sz="2400" i="1" baseline="-25000" dirty="0" err="1" smtClean="0"/>
              <a:t>TH</a:t>
            </a:r>
            <a:r>
              <a:rPr lang="fr-BE" sz="2400" baseline="30000" dirty="0" err="1" smtClean="0"/>
              <a:t>après</a:t>
            </a:r>
            <a:endParaRPr lang="fr-BE" sz="2400" baseline="-25000" dirty="0"/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1447800" y="4572000"/>
            <a:ext cx="4114800" cy="1588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3276600" y="4114800"/>
            <a:ext cx="843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 smtClean="0">
                <a:latin typeface="cmmi10"/>
              </a:rPr>
              <a:t>¢</a:t>
            </a:r>
            <a:r>
              <a:rPr lang="fr-BE" sz="2400" i="1" dirty="0" smtClean="0"/>
              <a:t>V</a:t>
            </a:r>
            <a:r>
              <a:rPr lang="fr-BE" sz="2400" i="1" baseline="-25000" dirty="0" smtClean="0"/>
              <a:t>TH</a:t>
            </a:r>
            <a:endParaRPr lang="fr-BE" sz="2400" i="1" baseline="-25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149A-6772-4BDB-B130-DE99B043633C}" type="slidenum">
              <a:rPr lang="fr-BE" smtClean="0"/>
              <a:pPr/>
              <a:t>14</a:t>
            </a:fld>
            <a:endParaRPr lang="fr-BE"/>
          </a:p>
        </p:txBody>
      </p:sp>
      <p:pic>
        <p:nvPicPr>
          <p:cNvPr id="5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57309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 smtClean="0"/>
              <a:t>Mathematical</a:t>
            </a:r>
            <a:r>
              <a:rPr lang="fr-BE" sz="2800" dirty="0" smtClean="0"/>
              <a:t> expression of </a:t>
            </a:r>
            <a:r>
              <a:rPr lang="fr-BE" sz="2800" dirty="0" smtClean="0">
                <a:latin typeface="cmmi10"/>
              </a:rPr>
              <a:t>¢</a:t>
            </a:r>
            <a:r>
              <a:rPr lang="fr-BE" sz="2800" i="1" dirty="0" smtClean="0"/>
              <a:t>V</a:t>
            </a:r>
            <a:r>
              <a:rPr lang="fr-BE" sz="2800" i="1" baseline="-25000" dirty="0" smtClean="0"/>
              <a:t>TH</a:t>
            </a:r>
            <a:r>
              <a:rPr lang="fr-BE" sz="2800" dirty="0" smtClean="0"/>
              <a:t> 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 active mode (</a:t>
            </a:r>
            <a:r>
              <a:rPr lang="en-US" sz="2400" i="1" dirty="0" smtClean="0"/>
              <a:t>V</a:t>
            </a:r>
            <a:r>
              <a:rPr lang="en-US" sz="2400" i="1" baseline="-25000" dirty="0" smtClean="0"/>
              <a:t>GS  </a:t>
            </a:r>
            <a:r>
              <a:rPr lang="en-US" sz="2400" dirty="0" smtClean="0"/>
              <a:t>&gt; 0) → we consider </a:t>
            </a:r>
            <a:r>
              <a:rPr lang="en-US" sz="2400" i="1" dirty="0" smtClean="0"/>
              <a:t>q</a:t>
            </a:r>
            <a:r>
              <a:rPr lang="en-US" sz="2400" dirty="0" smtClean="0"/>
              <a:t>: </a:t>
            </a:r>
            <a:r>
              <a:rPr lang="en-US" sz="2400" dirty="0"/>
              <a:t>the </a:t>
            </a:r>
            <a:r>
              <a:rPr lang="en-US" sz="2400" dirty="0" smtClean="0"/>
              <a:t>e</a:t>
            </a:r>
            <a:r>
              <a:rPr lang="en-US" sz="2400" baseline="30000" dirty="0" smtClean="0"/>
              <a:t>- </a:t>
            </a:r>
            <a:r>
              <a:rPr lang="en-US" sz="2400" dirty="0" smtClean="0"/>
              <a:t>charge, </a:t>
            </a:r>
            <a:r>
              <a:rPr lang="en-US" sz="2400" i="1" dirty="0" err="1" smtClean="0"/>
              <a:t>ε</a:t>
            </a:r>
            <a:r>
              <a:rPr lang="en-US" sz="2400" i="1" baseline="-25000" dirty="0" err="1" smtClean="0"/>
              <a:t>ox</a:t>
            </a:r>
            <a:r>
              <a:rPr lang="en-US" sz="2400" dirty="0" smtClean="0"/>
              <a:t>: the permittivity of the oxide, </a:t>
            </a:r>
            <a:r>
              <a:rPr lang="en-US" sz="2400" dirty="0" smtClean="0">
                <a:latin typeface="cmmi10"/>
              </a:rPr>
              <a:t>½</a:t>
            </a:r>
            <a:r>
              <a:rPr lang="en-US" sz="2400" i="1" baseline="-25000" dirty="0" smtClean="0"/>
              <a:t>ox</a:t>
            </a:r>
            <a:r>
              <a:rPr lang="en-US" sz="2400" dirty="0" smtClean="0"/>
              <a:t>: the density of the oxide, </a:t>
            </a:r>
            <a:r>
              <a:rPr lang="en-US" sz="2400" i="1" dirty="0" smtClean="0"/>
              <a:t>W</a:t>
            </a:r>
            <a:r>
              <a:rPr lang="en-US" sz="2400" dirty="0" smtClean="0"/>
              <a:t>: the energy necessary to create </a:t>
            </a:r>
            <a:r>
              <a:rPr lang="en-US" sz="2400" dirty="0"/>
              <a:t>one e</a:t>
            </a:r>
            <a:r>
              <a:rPr lang="en-US" sz="2400" baseline="30000" dirty="0"/>
              <a:t>- </a:t>
            </a:r>
            <a:r>
              <a:rPr lang="en-US" sz="2400" dirty="0"/>
              <a:t>- h</a:t>
            </a:r>
            <a:r>
              <a:rPr lang="en-US" sz="2400" baseline="30000" dirty="0"/>
              <a:t>+</a:t>
            </a:r>
            <a:r>
              <a:rPr lang="en-US" sz="2400" dirty="0" smtClean="0"/>
              <a:t> pair, </a:t>
            </a:r>
            <a:r>
              <a:rPr lang="en-US" sz="2400" i="1" dirty="0" err="1" smtClean="0"/>
              <a:t>f</a:t>
            </a:r>
            <a:r>
              <a:rPr lang="en-US" sz="2400" i="1" baseline="-25000" dirty="0" err="1" smtClean="0"/>
              <a:t>y</a:t>
            </a:r>
            <a:r>
              <a:rPr lang="en-US" sz="2400" i="1" dirty="0" smtClean="0"/>
              <a:t>(E)</a:t>
            </a:r>
            <a:r>
              <a:rPr lang="en-US" sz="2400" dirty="0" smtClean="0"/>
              <a:t>: the fraction </a:t>
            </a:r>
            <a:r>
              <a:rPr lang="en-US" sz="2400" dirty="0"/>
              <a:t>of created charges </a:t>
            </a:r>
            <a:r>
              <a:rPr lang="en-US" sz="2400" dirty="0" smtClean="0"/>
              <a:t>which do not recombine, </a:t>
            </a:r>
            <a:r>
              <a:rPr lang="en-US" sz="2400" i="1" dirty="0" err="1" smtClean="0"/>
              <a:t>f</a:t>
            </a:r>
            <a:r>
              <a:rPr lang="en-US" sz="2400" i="1" baseline="-25000" dirty="0" err="1" smtClean="0"/>
              <a:t>t</a:t>
            </a:r>
            <a:r>
              <a:rPr lang="en-US" sz="2400" i="1" dirty="0" smtClean="0"/>
              <a:t>(E)</a:t>
            </a:r>
            <a:r>
              <a:rPr lang="en-US" sz="2400" dirty="0" smtClean="0"/>
              <a:t>: the fraction of trapped holes, </a:t>
            </a:r>
            <a:r>
              <a:rPr lang="en-US" sz="2400" i="1" dirty="0" smtClean="0"/>
              <a:t>d</a:t>
            </a:r>
            <a:r>
              <a:rPr lang="en-US" sz="2400" i="1" baseline="-25000" dirty="0" smtClean="0"/>
              <a:t>ox</a:t>
            </a:r>
            <a:r>
              <a:rPr lang="en-US" sz="2400" dirty="0" smtClean="0"/>
              <a:t>: the thickness of the oxide coating, </a:t>
            </a:r>
            <a:r>
              <a:rPr lang="en-US" sz="2400" i="1" dirty="0" smtClean="0"/>
              <a:t>D</a:t>
            </a:r>
            <a:r>
              <a:rPr lang="en-US" sz="2400" dirty="0" smtClean="0"/>
              <a:t>: the dose →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In passive mode  (</a:t>
            </a:r>
            <a:r>
              <a:rPr lang="en-US" sz="2400" i="1" dirty="0" smtClean="0"/>
              <a:t>V</a:t>
            </a:r>
            <a:r>
              <a:rPr lang="en-US" sz="2400" i="1" baseline="-25000" dirty="0" smtClean="0"/>
              <a:t>GS  </a:t>
            </a:r>
            <a:r>
              <a:rPr lang="en-US" sz="2400" dirty="0" smtClean="0"/>
              <a:t>= 0) → decrease of sensitivity and loss of linearity → </a:t>
            </a:r>
          </a:p>
        </p:txBody>
      </p:sp>
      <p:pic>
        <p:nvPicPr>
          <p:cNvPr id="7" name="Image 6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2711641" y="3810000"/>
            <a:ext cx="4154152" cy="699343"/>
          </a:xfrm>
          <a:prstGeom prst="rect">
            <a:avLst/>
          </a:prstGeom>
          <a:noFill/>
          <a:ln/>
          <a:effectLst/>
        </p:spPr>
      </p:pic>
      <p:pic>
        <p:nvPicPr>
          <p:cNvPr id="11" name="Image 10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3429000" y="5562600"/>
            <a:ext cx="2719434" cy="478602"/>
          </a:xfrm>
          <a:prstGeom prst="rect">
            <a:avLst/>
          </a:prstGeom>
          <a:noFill/>
          <a:ln/>
          <a:effectLst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149A-6772-4BDB-B130-DE99B043633C}" type="slidenum">
              <a:rPr lang="fr-BE" smtClean="0"/>
              <a:pPr/>
              <a:t>15</a:t>
            </a:fld>
            <a:endParaRPr lang="fr-BE"/>
          </a:p>
        </p:txBody>
      </p:sp>
      <p:pic>
        <p:nvPicPr>
          <p:cNvPr id="5" name="Son enregistré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058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3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1371600"/>
            <a:ext cx="6336096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 smtClean="0"/>
              <a:t>Scheme</a:t>
            </a:r>
            <a:r>
              <a:rPr lang="fr-BE" sz="2800" dirty="0" smtClean="0"/>
              <a:t> of a n-type </a:t>
            </a:r>
            <a:r>
              <a:rPr lang="fr-BE" sz="2800" dirty="0" err="1" smtClean="0"/>
              <a:t>channel</a:t>
            </a:r>
            <a:r>
              <a:rPr lang="fr-BE" sz="2800" dirty="0" smtClean="0"/>
              <a:t> MOSFET (</a:t>
            </a:r>
            <a:r>
              <a:rPr lang="fr-BE" sz="2800" dirty="0" err="1" smtClean="0"/>
              <a:t>nMOS</a:t>
            </a:r>
            <a:r>
              <a:rPr lang="fr-BE" sz="2800" dirty="0" smtClean="0"/>
              <a:t>)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948" y="5105400"/>
            <a:ext cx="8915400" cy="129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	Typical characteristics → </a:t>
            </a:r>
            <a:r>
              <a:rPr lang="en-US" sz="2400" i="1" dirty="0" smtClean="0"/>
              <a:t>L ≈</a:t>
            </a:r>
            <a:r>
              <a:rPr lang="en-US" sz="2400" dirty="0" smtClean="0"/>
              <a:t> 1-40 </a:t>
            </a:r>
            <a:r>
              <a:rPr lang="en-US" sz="2400" dirty="0" smtClean="0">
                <a:latin typeface="cmmi10"/>
              </a:rPr>
              <a:t>¹</a:t>
            </a:r>
            <a:r>
              <a:rPr lang="en-US" sz="2400" dirty="0" smtClean="0"/>
              <a:t>m</a:t>
            </a:r>
            <a:r>
              <a:rPr lang="en-US" sz="2400" dirty="0"/>
              <a:t>, </a:t>
            </a:r>
            <a:r>
              <a:rPr lang="en-US" sz="2400" dirty="0" smtClean="0"/>
              <a:t>SiO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thickness </a:t>
            </a:r>
            <a:r>
              <a:rPr lang="en-US" sz="2400" i="1" dirty="0" smtClean="0"/>
              <a:t>≈</a:t>
            </a:r>
            <a:r>
              <a:rPr lang="en-US" sz="2400" dirty="0" smtClean="0"/>
              <a:t> 0.02-0.1 </a:t>
            </a:r>
            <a:r>
              <a:rPr lang="en-US" sz="2400" dirty="0" smtClean="0">
                <a:latin typeface="cmmi10"/>
              </a:rPr>
              <a:t>¹</a:t>
            </a:r>
            <a:r>
              <a:rPr lang="en-US" sz="2400" dirty="0" smtClean="0"/>
              <a:t>m, </a:t>
            </a:r>
            <a:r>
              <a:rPr lang="en-US" sz="2400" dirty="0" smtClean="0">
                <a:latin typeface="cmsy10"/>
              </a:rPr>
              <a:t>? </a:t>
            </a:r>
            <a:r>
              <a:rPr lang="en-US" sz="2400" dirty="0" smtClean="0"/>
              <a:t>width </a:t>
            </a:r>
            <a:r>
              <a:rPr lang="en-US" sz="2400" i="1" dirty="0" smtClean="0"/>
              <a:t>≈</a:t>
            </a:r>
            <a:r>
              <a:rPr lang="en-US" sz="2400" dirty="0" smtClean="0"/>
              <a:t> 2-500 </a:t>
            </a:r>
            <a:r>
              <a:rPr lang="en-US" sz="2400" dirty="0" smtClean="0">
                <a:latin typeface="cmmi10"/>
              </a:rPr>
              <a:t>¹</a:t>
            </a:r>
            <a:r>
              <a:rPr lang="en-US" sz="2400" dirty="0" smtClean="0"/>
              <a:t>m, n regions strongly doped (n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): </a:t>
            </a:r>
            <a:r>
              <a:rPr lang="en-US" sz="2400" i="1" dirty="0" smtClean="0"/>
              <a:t>n </a:t>
            </a:r>
            <a:r>
              <a:rPr lang="en-US" sz="2400" i="1" dirty="0" smtClean="0">
                <a:latin typeface="Calibri"/>
              </a:rPr>
              <a:t>≥</a:t>
            </a:r>
            <a:r>
              <a:rPr lang="en-US" sz="2400" dirty="0" smtClean="0"/>
              <a:t> 10</a:t>
            </a:r>
            <a:r>
              <a:rPr lang="en-US" sz="2400" baseline="30000" dirty="0" smtClean="0"/>
              <a:t>17</a:t>
            </a:r>
            <a:r>
              <a:rPr lang="en-US" sz="2400" dirty="0" smtClean="0"/>
              <a:t> cm</a:t>
            </a:r>
            <a:r>
              <a:rPr lang="en-US" sz="2400" baseline="30000" dirty="0" smtClean="0"/>
              <a:t>-3</a:t>
            </a:r>
          </a:p>
        </p:txBody>
      </p:sp>
      <p:sp>
        <p:nvSpPr>
          <p:cNvPr id="6" name="Rectangle 5"/>
          <p:cNvSpPr/>
          <p:nvPr/>
        </p:nvSpPr>
        <p:spPr>
          <a:xfrm>
            <a:off x="3794760" y="1981200"/>
            <a:ext cx="685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028" name="Picture 4" descr="File:IGFET N-Ch Enh Labelled simplified.sv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2743200"/>
            <a:ext cx="1428750" cy="1428750"/>
          </a:xfrm>
          <a:prstGeom prst="rect">
            <a:avLst/>
          </a:prstGeom>
          <a:noFill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149A-6772-4BDB-B130-DE99B043633C}" type="slidenum">
              <a:rPr lang="fr-BE" smtClean="0"/>
              <a:pPr/>
              <a:t>2</a:t>
            </a:fld>
            <a:endParaRPr lang="fr-BE"/>
          </a:p>
        </p:txBody>
      </p:sp>
      <p:pic>
        <p:nvPicPr>
          <p:cNvPr id="5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058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 smtClean="0"/>
              <a:t>Principle</a:t>
            </a:r>
            <a:r>
              <a:rPr lang="fr-BE" sz="2800" dirty="0" smtClean="0"/>
              <a:t> of </a:t>
            </a:r>
            <a:r>
              <a:rPr lang="fr-BE" sz="2800" dirty="0" err="1" smtClean="0"/>
              <a:t>operation</a:t>
            </a:r>
            <a:r>
              <a:rPr lang="fr-BE" sz="2800" dirty="0" smtClean="0"/>
              <a:t> (n </a:t>
            </a:r>
            <a:r>
              <a:rPr lang="fr-BE" sz="2800" dirty="0" err="1" smtClean="0"/>
              <a:t>channel</a:t>
            </a:r>
            <a:r>
              <a:rPr lang="fr-BE" sz="2800" dirty="0" smtClean="0"/>
              <a:t>)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Assumptions: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 smtClean="0"/>
              <a:t> </a:t>
            </a:r>
            <a:r>
              <a:rPr lang="en-US" sz="2200" i="1" dirty="0" smtClean="0"/>
              <a:t>V</a:t>
            </a:r>
            <a:r>
              <a:rPr lang="en-US" sz="2200" i="1" baseline="-25000" dirty="0" smtClean="0"/>
              <a:t>S</a:t>
            </a:r>
            <a:r>
              <a:rPr lang="en-US" sz="2200" i="1" dirty="0" smtClean="0"/>
              <a:t> = V</a:t>
            </a:r>
            <a:r>
              <a:rPr lang="en-US" sz="2200" i="1" baseline="-25000" dirty="0" smtClean="0"/>
              <a:t>B</a:t>
            </a:r>
            <a:endParaRPr lang="en-US" sz="2200" i="1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200" dirty="0" smtClean="0"/>
              <a:t>We apply </a:t>
            </a:r>
            <a:r>
              <a:rPr lang="en-US" sz="2200" dirty="0"/>
              <a:t>a positive difference </a:t>
            </a:r>
            <a:r>
              <a:rPr lang="en-US" sz="2200" dirty="0" smtClean="0"/>
              <a:t>of potential </a:t>
            </a:r>
            <a:r>
              <a:rPr lang="en-US" sz="2200" i="1" dirty="0" smtClean="0"/>
              <a:t>V</a:t>
            </a:r>
            <a:r>
              <a:rPr lang="en-US" sz="2200" i="1" baseline="-25000" dirty="0" smtClean="0"/>
              <a:t>DS</a:t>
            </a:r>
            <a:r>
              <a:rPr lang="en-US" sz="2200" i="1" dirty="0" smtClean="0"/>
              <a:t> = V</a:t>
            </a:r>
            <a:r>
              <a:rPr lang="en-US" sz="2200" i="1" baseline="-25000" dirty="0" smtClean="0"/>
              <a:t>D </a:t>
            </a:r>
            <a:r>
              <a:rPr lang="en-US" sz="2200" i="1" dirty="0" smtClean="0"/>
              <a:t>- V</a:t>
            </a:r>
            <a:r>
              <a:rPr lang="en-US" sz="2200" i="1" baseline="-25000" dirty="0" smtClean="0"/>
              <a:t>S</a:t>
            </a:r>
            <a:r>
              <a:rPr lang="en-US" sz="2200" i="1" dirty="0" smtClean="0"/>
              <a:t> &gt; 0 </a:t>
            </a:r>
            <a:r>
              <a:rPr lang="en-US" sz="2200" dirty="0" smtClean="0"/>
              <a:t>between the drain and the source</a:t>
            </a:r>
          </a:p>
          <a:p>
            <a:r>
              <a:rPr lang="en-US" sz="2400" dirty="0" smtClean="0"/>
              <a:t>Without grid polarization → </a:t>
            </a:r>
            <a:r>
              <a:rPr lang="en-US" sz="2400" i="1" dirty="0" smtClean="0"/>
              <a:t>V</a:t>
            </a:r>
            <a:r>
              <a:rPr lang="en-US" sz="2400" i="1" baseline="-25000" dirty="0" smtClean="0"/>
              <a:t>GB</a:t>
            </a:r>
            <a:r>
              <a:rPr lang="en-US" sz="2400" i="1" dirty="0" smtClean="0"/>
              <a:t> = V</a:t>
            </a:r>
            <a:r>
              <a:rPr lang="en-US" sz="2400" i="1" baseline="-25000" dirty="0" smtClean="0"/>
              <a:t>G  </a:t>
            </a:r>
            <a:r>
              <a:rPr lang="en-US" sz="2400" i="1" dirty="0" smtClean="0"/>
              <a:t>- V</a:t>
            </a:r>
            <a:r>
              <a:rPr lang="en-US" sz="2400" i="1" baseline="-25000" dirty="0" smtClean="0"/>
              <a:t>B</a:t>
            </a:r>
            <a:r>
              <a:rPr lang="en-US" sz="2400" i="1" dirty="0" smtClean="0"/>
              <a:t> = V</a:t>
            </a:r>
            <a:r>
              <a:rPr lang="en-US" sz="2400" i="1" baseline="-25000" dirty="0" smtClean="0"/>
              <a:t>GS</a:t>
            </a:r>
            <a:r>
              <a:rPr lang="en-US" sz="2400" i="1" dirty="0" smtClean="0"/>
              <a:t> = 0 </a:t>
            </a:r>
            <a:r>
              <a:rPr lang="en-US" sz="2400" dirty="0" smtClean="0"/>
              <a:t>→ no current between the source and the drain → </a:t>
            </a:r>
            <a:r>
              <a:rPr lang="en-US" sz="2400" i="1" dirty="0" smtClean="0"/>
              <a:t>I</a:t>
            </a:r>
            <a:r>
              <a:rPr lang="en-US" sz="2400" i="1" baseline="-25000" dirty="0" smtClean="0"/>
              <a:t>D </a:t>
            </a:r>
            <a:r>
              <a:rPr lang="en-US" sz="2400" i="1" dirty="0" smtClean="0"/>
              <a:t>= 0 </a:t>
            </a:r>
          </a:p>
          <a:p>
            <a:r>
              <a:rPr lang="en-US" sz="2400" i="1" dirty="0" smtClean="0"/>
              <a:t>V</a:t>
            </a:r>
            <a:r>
              <a:rPr lang="en-US" sz="2400" i="1" baseline="-25000" dirty="0" smtClean="0"/>
              <a:t>GS</a:t>
            </a:r>
            <a:r>
              <a:rPr lang="en-US" sz="2400" i="1" dirty="0" smtClean="0"/>
              <a:t> ↗ →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 smtClean="0"/>
              <a:t> </a:t>
            </a:r>
            <a:r>
              <a:rPr lang="en-US" sz="2200" i="1" dirty="0" smtClean="0"/>
              <a:t>V</a:t>
            </a:r>
            <a:r>
              <a:rPr lang="en-US" sz="2200" i="1" baseline="-25000" dirty="0" smtClean="0"/>
              <a:t>GS  </a:t>
            </a:r>
            <a:r>
              <a:rPr lang="en-US" sz="2200" i="1" dirty="0" smtClean="0"/>
              <a:t>≤ V</a:t>
            </a:r>
            <a:r>
              <a:rPr lang="en-US" sz="2200" i="1" baseline="-25000" dirty="0" smtClean="0"/>
              <a:t>TH </a:t>
            </a:r>
            <a:r>
              <a:rPr lang="en-US" sz="2200" dirty="0" smtClean="0"/>
              <a:t>→ </a:t>
            </a:r>
            <a:r>
              <a:rPr lang="en-US" sz="2200" i="1" dirty="0" smtClean="0"/>
              <a:t>I</a:t>
            </a:r>
            <a:r>
              <a:rPr lang="en-US" sz="2200" i="1" baseline="-25000" dirty="0" smtClean="0"/>
              <a:t>D </a:t>
            </a:r>
            <a:r>
              <a:rPr lang="en-US" sz="2200" i="1" dirty="0" smtClean="0"/>
              <a:t>= 0 </a:t>
            </a:r>
            <a:r>
              <a:rPr lang="en-US" sz="2200" dirty="0" smtClean="0"/>
              <a:t>→ Cutoff mode:</a:t>
            </a:r>
            <a:r>
              <a:rPr lang="en-US" sz="2200" i="1" dirty="0"/>
              <a:t> </a:t>
            </a:r>
            <a:r>
              <a:rPr lang="en-US" sz="2200" dirty="0" smtClean="0"/>
              <a:t>when the gate voltage is smaller than the « threshold voltage » </a:t>
            </a:r>
          </a:p>
          <a:p>
            <a:pPr marL="1314450" lvl="2" indent="-457200">
              <a:buNone/>
            </a:pPr>
            <a:r>
              <a:rPr lang="en-US" sz="2200" dirty="0" smtClean="0"/>
              <a:t>	→ h</a:t>
            </a:r>
            <a:r>
              <a:rPr lang="en-US" sz="2200" baseline="30000" dirty="0" smtClean="0"/>
              <a:t>+</a:t>
            </a:r>
            <a:r>
              <a:rPr lang="en-US" sz="2200" dirty="0" smtClean="0"/>
              <a:t> repelled to the substrate → creation of a depletion zone</a:t>
            </a:r>
            <a:r>
              <a:rPr lang="en-US" sz="2200" i="1" dirty="0" smtClean="0"/>
              <a:t> </a:t>
            </a:r>
          </a:p>
          <a:p>
            <a:pPr marL="1314450" lvl="2" indent="-457200">
              <a:buNone/>
            </a:pPr>
            <a:r>
              <a:rPr lang="en-US" sz="2200" i="1" dirty="0" smtClean="0"/>
              <a:t>	</a:t>
            </a:r>
            <a:r>
              <a:rPr lang="en-US" sz="2200" dirty="0" smtClean="0"/>
              <a:t> → e</a:t>
            </a:r>
            <a:r>
              <a:rPr lang="en-US" sz="2200" baseline="30000" dirty="0" smtClean="0"/>
              <a:t>-</a:t>
            </a:r>
            <a:r>
              <a:rPr lang="en-US" sz="2200" dirty="0" smtClean="0"/>
              <a:t> thermally generated in the substrate or coming </a:t>
            </a:r>
            <a:r>
              <a:rPr lang="en-US" sz="2200" dirty="0"/>
              <a:t>from n</a:t>
            </a:r>
            <a:r>
              <a:rPr lang="en-US" sz="2200" baseline="30000" dirty="0"/>
              <a:t>+</a:t>
            </a:r>
            <a:r>
              <a:rPr lang="en-US" sz="2200" dirty="0" smtClean="0"/>
              <a:t> regions are attracted at the surface of the substrate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 smtClean="0"/>
              <a:t> </a:t>
            </a:r>
            <a:r>
              <a:rPr lang="en-US" sz="2200" i="1" dirty="0" smtClean="0"/>
              <a:t>V</a:t>
            </a:r>
            <a:r>
              <a:rPr lang="en-US" sz="2200" i="1" baseline="-25000" dirty="0" smtClean="0"/>
              <a:t>GS </a:t>
            </a:r>
            <a:r>
              <a:rPr lang="en-US" sz="2200" i="1" dirty="0" smtClean="0"/>
              <a:t> &gt; V</a:t>
            </a:r>
            <a:r>
              <a:rPr lang="en-US" sz="2200" i="1" baseline="-25000" dirty="0" smtClean="0"/>
              <a:t>TH </a:t>
            </a:r>
            <a:r>
              <a:rPr lang="en-US" sz="2200" i="1" dirty="0" smtClean="0"/>
              <a:t> </a:t>
            </a:r>
            <a:r>
              <a:rPr lang="en-US" sz="2200" dirty="0" smtClean="0"/>
              <a:t>and </a:t>
            </a:r>
            <a:r>
              <a:rPr lang="en-US" sz="2200" i="1" dirty="0" smtClean="0"/>
              <a:t>V</a:t>
            </a:r>
            <a:r>
              <a:rPr lang="en-US" sz="2200" i="1" baseline="-25000" dirty="0" smtClean="0"/>
              <a:t>DS </a:t>
            </a:r>
            <a:r>
              <a:rPr lang="en-US" sz="2200" i="1" dirty="0" smtClean="0"/>
              <a:t> &lt; (V</a:t>
            </a:r>
            <a:r>
              <a:rPr lang="en-US" sz="2200" i="1" baseline="-25000" dirty="0" smtClean="0"/>
              <a:t>GS</a:t>
            </a:r>
            <a:r>
              <a:rPr lang="en-US" sz="2200" i="1" dirty="0" smtClean="0"/>
              <a:t> - V</a:t>
            </a:r>
            <a:r>
              <a:rPr lang="en-US" sz="2200" i="1" baseline="-25000" dirty="0" smtClean="0"/>
              <a:t>TH</a:t>
            </a:r>
            <a:r>
              <a:rPr lang="en-US" sz="2200" dirty="0" smtClean="0"/>
              <a:t>) → </a:t>
            </a:r>
            <a:r>
              <a:rPr lang="en-US" sz="2200" i="1" dirty="0" smtClean="0"/>
              <a:t>I</a:t>
            </a:r>
            <a:r>
              <a:rPr lang="en-US" sz="2200" i="1" baseline="-25000" dirty="0" smtClean="0"/>
              <a:t>D </a:t>
            </a:r>
            <a:r>
              <a:rPr lang="en-US" sz="2200" dirty="0" smtClean="0"/>
              <a:t>linearly</a:t>
            </a:r>
            <a:r>
              <a:rPr lang="en-US" sz="2200" i="1" dirty="0" smtClean="0"/>
              <a:t> </a:t>
            </a:r>
            <a:r>
              <a:rPr lang="en-US" sz="2200" dirty="0" smtClean="0"/>
              <a:t>↗ → Linear mode (or triode mode or ohmic mode): creation of a conduction channel of e</a:t>
            </a:r>
            <a:r>
              <a:rPr lang="en-US" sz="2200" baseline="30000" dirty="0" smtClean="0"/>
              <a:t>-</a:t>
            </a:r>
            <a:r>
              <a:rPr lang="en-US" sz="2200" dirty="0" smtClean="0"/>
              <a:t> → the transistor operates like a resistor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 smtClean="0"/>
              <a:t> </a:t>
            </a:r>
            <a:r>
              <a:rPr lang="en-US" sz="2200" i="1" dirty="0" smtClean="0"/>
              <a:t>V</a:t>
            </a:r>
            <a:r>
              <a:rPr lang="en-US" sz="2200" i="1" baseline="-25000" dirty="0" smtClean="0"/>
              <a:t>GS </a:t>
            </a:r>
            <a:r>
              <a:rPr lang="en-US" sz="2200" i="1" dirty="0" smtClean="0"/>
              <a:t> &gt; V</a:t>
            </a:r>
            <a:r>
              <a:rPr lang="en-US" sz="2200" i="1" baseline="-25000" dirty="0" smtClean="0"/>
              <a:t>TH </a:t>
            </a:r>
            <a:r>
              <a:rPr lang="en-US" sz="2200" i="1" dirty="0" smtClean="0"/>
              <a:t> </a:t>
            </a:r>
            <a:r>
              <a:rPr lang="en-US" sz="2200" dirty="0" smtClean="0"/>
              <a:t>and </a:t>
            </a:r>
            <a:r>
              <a:rPr lang="en-US" sz="2200" i="1" dirty="0" smtClean="0"/>
              <a:t>V</a:t>
            </a:r>
            <a:r>
              <a:rPr lang="en-US" sz="2200" i="1" baseline="-25000" dirty="0" smtClean="0"/>
              <a:t>DS </a:t>
            </a:r>
            <a:r>
              <a:rPr lang="en-US" sz="2200" i="1" dirty="0" smtClean="0"/>
              <a:t> &gt; (V</a:t>
            </a:r>
            <a:r>
              <a:rPr lang="en-US" sz="2200" i="1" baseline="-25000" dirty="0" smtClean="0"/>
              <a:t>GS</a:t>
            </a:r>
            <a:r>
              <a:rPr lang="en-US" sz="2200" i="1" dirty="0" smtClean="0"/>
              <a:t> - V</a:t>
            </a:r>
            <a:r>
              <a:rPr lang="en-US" sz="2200" i="1" baseline="-25000" dirty="0" smtClean="0"/>
              <a:t>TH</a:t>
            </a:r>
            <a:r>
              <a:rPr lang="en-US" sz="2200" dirty="0" smtClean="0"/>
              <a:t>) → </a:t>
            </a:r>
            <a:r>
              <a:rPr lang="en-US" sz="2200" i="1" dirty="0" smtClean="0"/>
              <a:t>I</a:t>
            </a:r>
            <a:r>
              <a:rPr lang="en-US" sz="2200" i="1" baseline="-25000" dirty="0" smtClean="0"/>
              <a:t>D</a:t>
            </a:r>
            <a:r>
              <a:rPr lang="en-US" sz="2200" dirty="0" smtClean="0"/>
              <a:t> independent of </a:t>
            </a:r>
            <a:r>
              <a:rPr lang="en-US" sz="2200" i="1" dirty="0" smtClean="0"/>
              <a:t>V</a:t>
            </a:r>
            <a:r>
              <a:rPr lang="en-US" sz="2200" i="1" baseline="-25000" dirty="0" smtClean="0"/>
              <a:t>DS</a:t>
            </a:r>
            <a:r>
              <a:rPr lang="en-US" sz="2200" dirty="0" smtClean="0"/>
              <a:t>: Saturation mode (or active mode): </a:t>
            </a:r>
            <a:r>
              <a:rPr lang="en-US" sz="2200" i="1" dirty="0" smtClean="0"/>
              <a:t>I</a:t>
            </a:r>
            <a:r>
              <a:rPr lang="en-US" sz="2200" i="1" baseline="-25000" dirty="0" smtClean="0"/>
              <a:t>D</a:t>
            </a:r>
            <a:r>
              <a:rPr lang="en-US" sz="2200" dirty="0" smtClean="0"/>
              <a:t> </a:t>
            </a:r>
            <a:r>
              <a:rPr lang="en-US" sz="2200" dirty="0" smtClean="0">
                <a:latin typeface="cmsy10"/>
              </a:rPr>
              <a:t>/</a:t>
            </a:r>
            <a:r>
              <a:rPr lang="en-US" sz="2200" dirty="0" smtClean="0"/>
              <a:t> </a:t>
            </a:r>
            <a:r>
              <a:rPr lang="en-US" sz="2200" i="1" dirty="0" smtClean="0"/>
              <a:t>(V</a:t>
            </a:r>
            <a:r>
              <a:rPr lang="en-US" sz="2200" i="1" baseline="-25000" dirty="0" smtClean="0"/>
              <a:t>GS</a:t>
            </a:r>
            <a:r>
              <a:rPr lang="en-US" sz="2200" i="1" dirty="0" smtClean="0"/>
              <a:t> - V</a:t>
            </a:r>
            <a:r>
              <a:rPr lang="en-US" sz="2200" i="1" baseline="-25000" dirty="0" smtClean="0"/>
              <a:t>TH</a:t>
            </a:r>
            <a:r>
              <a:rPr lang="en-US" sz="2200" dirty="0" smtClean="0"/>
              <a:t>)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 </a:t>
            </a:r>
          </a:p>
          <a:p>
            <a:endParaRPr lang="en-US" sz="2400" i="1" dirty="0" smtClean="0"/>
          </a:p>
          <a:p>
            <a:pPr>
              <a:buNone/>
            </a:pPr>
            <a:endParaRPr lang="en-US" sz="24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149A-6772-4BDB-B130-DE99B043633C}" type="slidenum">
              <a:rPr lang="fr-BE" smtClean="0"/>
              <a:pPr/>
              <a:t>3</a:t>
            </a:fld>
            <a:endParaRPr lang="fr-BE"/>
          </a:p>
        </p:txBody>
      </p:sp>
      <p:pic>
        <p:nvPicPr>
          <p:cNvPr id="5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58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1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Saturation mode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We have </a:t>
            </a:r>
            <a:r>
              <a:rPr lang="en-US" sz="2400" i="1" dirty="0" smtClean="0"/>
              <a:t>V</a:t>
            </a:r>
            <a:r>
              <a:rPr lang="en-US" sz="2400" i="1" baseline="-25000" dirty="0" smtClean="0"/>
              <a:t>GS </a:t>
            </a:r>
            <a:r>
              <a:rPr lang="en-US" sz="2400" i="1" dirty="0" smtClean="0"/>
              <a:t> &gt; V</a:t>
            </a:r>
            <a:r>
              <a:rPr lang="en-US" sz="2400" i="1" baseline="-25000" dirty="0" smtClean="0"/>
              <a:t>TH </a:t>
            </a:r>
            <a:r>
              <a:rPr lang="en-US" sz="2400" dirty="0" smtClean="0"/>
              <a:t> → when </a:t>
            </a:r>
            <a:r>
              <a:rPr lang="en-US" sz="2400" i="1" dirty="0" smtClean="0"/>
              <a:t>V</a:t>
            </a:r>
            <a:r>
              <a:rPr lang="en-US" sz="2400" i="1" baseline="-25000" dirty="0" smtClean="0"/>
              <a:t>DS</a:t>
            </a:r>
            <a:r>
              <a:rPr lang="en-US" sz="2400" dirty="0" smtClean="0"/>
              <a:t> </a:t>
            </a:r>
            <a:r>
              <a:rPr lang="en-US" sz="2400" i="1" dirty="0" smtClean="0"/>
              <a:t>↗ → V</a:t>
            </a:r>
            <a:r>
              <a:rPr lang="en-US" sz="2400" i="1" baseline="-25000" dirty="0" smtClean="0"/>
              <a:t>D </a:t>
            </a:r>
            <a:r>
              <a:rPr lang="en-US" sz="2400" i="1" dirty="0" smtClean="0"/>
              <a:t> &gt; V</a:t>
            </a:r>
            <a:r>
              <a:rPr lang="en-US" sz="2400" i="1" baseline="-25000" dirty="0" smtClean="0"/>
              <a:t>S</a:t>
            </a:r>
            <a:r>
              <a:rPr lang="en-US" sz="2400" dirty="0" smtClean="0"/>
              <a:t> →</a:t>
            </a:r>
            <a:r>
              <a:rPr lang="en-US" sz="2400" i="1" dirty="0" smtClean="0"/>
              <a:t> V</a:t>
            </a:r>
            <a:r>
              <a:rPr lang="en-US" sz="2400" i="1" baseline="-25000" dirty="0" smtClean="0"/>
              <a:t>G </a:t>
            </a:r>
            <a:r>
              <a:rPr lang="en-US" sz="2400" i="1" dirty="0" smtClean="0"/>
              <a:t> - V</a:t>
            </a:r>
            <a:r>
              <a:rPr lang="en-US" sz="2400" i="1" baseline="-25000" dirty="0" smtClean="0"/>
              <a:t>D</a:t>
            </a:r>
            <a:r>
              <a:rPr lang="en-US" sz="2400" dirty="0" smtClean="0"/>
              <a:t> &lt; </a:t>
            </a:r>
            <a:r>
              <a:rPr lang="en-US" sz="2400" i="1" dirty="0" smtClean="0"/>
              <a:t>V</a:t>
            </a:r>
            <a:r>
              <a:rPr lang="en-US" sz="2400" i="1" baseline="-25000" dirty="0" smtClean="0"/>
              <a:t>G </a:t>
            </a:r>
            <a:r>
              <a:rPr lang="en-US" sz="2400" i="1" dirty="0" smtClean="0"/>
              <a:t> - V</a:t>
            </a:r>
            <a:r>
              <a:rPr lang="en-US" sz="2400" i="1" baseline="-25000" dirty="0" smtClean="0"/>
              <a:t>S</a:t>
            </a:r>
            <a:r>
              <a:rPr lang="en-US" sz="2400" dirty="0" smtClean="0"/>
              <a:t> →</a:t>
            </a:r>
            <a:r>
              <a:rPr lang="en-US" sz="2400" i="1" dirty="0" smtClean="0"/>
              <a:t> V</a:t>
            </a:r>
            <a:r>
              <a:rPr lang="en-US" sz="2400" i="1" baseline="-25000" dirty="0" smtClean="0"/>
              <a:t>GD </a:t>
            </a:r>
            <a:r>
              <a:rPr lang="en-US" sz="2400" i="1" dirty="0" smtClean="0"/>
              <a:t> &lt; V</a:t>
            </a:r>
            <a:r>
              <a:rPr lang="en-US" sz="2400" i="1" baseline="-25000" dirty="0" smtClean="0"/>
              <a:t>GS </a:t>
            </a:r>
            <a:r>
              <a:rPr lang="en-US" sz="2400" dirty="0" smtClean="0"/>
              <a:t>→ the density of e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decrease in the channel near the drain → the channel is pinched at point P (pinch-off point), close to the drain → ↗ of the resistance of the channel → saturation of I</a:t>
            </a:r>
            <a:r>
              <a:rPr lang="en-US" sz="2400" baseline="-25000" dirty="0" smtClean="0"/>
              <a:t>D</a:t>
            </a:r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I</a:t>
            </a:r>
            <a:r>
              <a:rPr lang="en-US" sz="2400" baseline="-25000" dirty="0" smtClean="0"/>
              <a:t>D</a:t>
            </a:r>
            <a:r>
              <a:rPr lang="en-US" sz="2400" dirty="0" smtClean="0"/>
              <a:t> is thus independent (practically → weakly dependent) of </a:t>
            </a:r>
            <a:r>
              <a:rPr lang="en-US" sz="2400" i="1" dirty="0" smtClean="0"/>
              <a:t>V</a:t>
            </a:r>
            <a:r>
              <a:rPr lang="en-US" sz="2400" i="1" baseline="-25000" dirty="0" smtClean="0"/>
              <a:t>DS</a:t>
            </a:r>
            <a:r>
              <a:rPr lang="en-US" sz="2400" i="1" dirty="0" smtClean="0"/>
              <a:t> </a:t>
            </a:r>
            <a:r>
              <a:rPr lang="en-US" sz="2400" dirty="0" smtClean="0"/>
              <a:t>and principally controlled by </a:t>
            </a:r>
            <a:r>
              <a:rPr lang="en-US" sz="2400" i="1" dirty="0" smtClean="0"/>
              <a:t>V</a:t>
            </a:r>
            <a:r>
              <a:rPr lang="en-US" sz="2400" i="1" baseline="-25000" dirty="0" smtClean="0"/>
              <a:t>GS</a:t>
            </a:r>
            <a:endParaRPr lang="en-US" sz="2400" dirty="0" smtClean="0"/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3352800"/>
            <a:ext cx="2819400" cy="1743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149A-6772-4BDB-B130-DE99B043633C}" type="slidenum">
              <a:rPr lang="fr-BE" smtClean="0"/>
              <a:pPr/>
              <a:t>4</a:t>
            </a:fld>
            <a:endParaRPr lang="fr-BE"/>
          </a:p>
        </p:txBody>
      </p:sp>
      <p:pic>
        <p:nvPicPr>
          <p:cNvPr id="5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9600" y="3463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5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 smtClean="0"/>
              <a:t>Characteristic</a:t>
            </a:r>
            <a:r>
              <a:rPr lang="fr-BE" sz="2800" dirty="0" smtClean="0"/>
              <a:t> </a:t>
            </a:r>
            <a:r>
              <a:rPr lang="fr-BE" sz="2800" dirty="0" err="1" smtClean="0"/>
              <a:t>curves</a:t>
            </a:r>
            <a:r>
              <a:rPr lang="fr-BE" sz="2800" dirty="0" smtClean="0"/>
              <a:t> </a:t>
            </a:r>
            <a:r>
              <a:rPr lang="fr-BE" sz="2800" i="1" dirty="0" smtClean="0"/>
              <a:t>I</a:t>
            </a:r>
            <a:r>
              <a:rPr lang="fr-BE" sz="2800" i="1" baseline="-25000" dirty="0" smtClean="0"/>
              <a:t>D</a:t>
            </a:r>
            <a:r>
              <a:rPr lang="fr-BE" sz="2800" i="1" dirty="0" smtClean="0"/>
              <a:t> = f(V</a:t>
            </a:r>
            <a:r>
              <a:rPr lang="fr-BE" sz="2800" i="1" baseline="-25000" dirty="0" smtClean="0"/>
              <a:t>DS</a:t>
            </a:r>
            <a:r>
              <a:rPr lang="fr-BE" sz="2800" i="1" dirty="0" smtClean="0"/>
              <a:t>)</a:t>
            </a:r>
            <a:endParaRPr lang="fr-BE" sz="2800" i="1" dirty="0"/>
          </a:p>
        </p:txBody>
      </p:sp>
      <p:pic>
        <p:nvPicPr>
          <p:cNvPr id="46082" name="Picture 2" descr="http://www.coilgun.eclipse.co.uk/images/theory_pages_images/graphs/mosfet_current_curves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00" y="1143000"/>
            <a:ext cx="5373269" cy="5004816"/>
          </a:xfrm>
          <a:prstGeom prst="rect">
            <a:avLst/>
          </a:prstGeom>
          <a:noFill/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149A-6772-4BDB-B130-DE99B043633C}" type="slidenum">
              <a:rPr lang="fr-BE" smtClean="0"/>
              <a:pPr/>
              <a:t>5</a:t>
            </a:fld>
            <a:endParaRPr lang="fr-BE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058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 smtClean="0"/>
              <a:t>Characteristic</a:t>
            </a:r>
            <a:r>
              <a:rPr lang="fr-BE" sz="2800" dirty="0" smtClean="0"/>
              <a:t> </a:t>
            </a:r>
            <a:r>
              <a:rPr lang="fr-BE" sz="2800" dirty="0" err="1" smtClean="0"/>
              <a:t>curve</a:t>
            </a:r>
            <a:r>
              <a:rPr lang="fr-BE" sz="2800" dirty="0" smtClean="0"/>
              <a:t> </a:t>
            </a:r>
            <a:r>
              <a:rPr lang="fr-BE" sz="2800" i="1" dirty="0" smtClean="0"/>
              <a:t>I</a:t>
            </a:r>
            <a:r>
              <a:rPr lang="fr-BE" sz="2800" i="1" baseline="-25000" dirty="0" smtClean="0"/>
              <a:t>D</a:t>
            </a:r>
            <a:r>
              <a:rPr lang="fr-BE" sz="2800" i="1" dirty="0" smtClean="0"/>
              <a:t> = f(V</a:t>
            </a:r>
            <a:r>
              <a:rPr lang="fr-BE" sz="2800" i="1" baseline="-25000" dirty="0" smtClean="0"/>
              <a:t>GS</a:t>
            </a:r>
            <a:r>
              <a:rPr lang="fr-BE" sz="2800" i="1" dirty="0" smtClean="0"/>
              <a:t>)</a:t>
            </a:r>
            <a:endParaRPr lang="fr-BE" sz="2800" dirty="0"/>
          </a:p>
        </p:txBody>
      </p:sp>
      <p:grpSp>
        <p:nvGrpSpPr>
          <p:cNvPr id="11" name="Groupe 10"/>
          <p:cNvGrpSpPr/>
          <p:nvPr/>
        </p:nvGrpSpPr>
        <p:grpSpPr>
          <a:xfrm>
            <a:off x="2057400" y="1371600"/>
            <a:ext cx="4694831" cy="4271665"/>
            <a:chOff x="2057400" y="1371600"/>
            <a:chExt cx="4694831" cy="4271665"/>
          </a:xfrm>
        </p:grpSpPr>
        <p:sp>
          <p:nvSpPr>
            <p:cNvPr id="10" name="Forme libre 9"/>
            <p:cNvSpPr/>
            <p:nvPr/>
          </p:nvSpPr>
          <p:spPr>
            <a:xfrm>
              <a:off x="3429000" y="2133600"/>
              <a:ext cx="2286000" cy="3048000"/>
            </a:xfrm>
            <a:custGeom>
              <a:avLst/>
              <a:gdLst>
                <a:gd name="connsiteX0" fmla="*/ 0 w 1893194"/>
                <a:gd name="connsiteY0" fmla="*/ 2562895 h 2562895"/>
                <a:gd name="connsiteX1" fmla="*/ 1197735 w 1893194"/>
                <a:gd name="connsiteY1" fmla="*/ 2112135 h 2562895"/>
                <a:gd name="connsiteX2" fmla="*/ 1893194 w 1893194"/>
                <a:gd name="connsiteY2" fmla="*/ 0 h 2562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93194" h="2562895">
                  <a:moveTo>
                    <a:pt x="0" y="2562895"/>
                  </a:moveTo>
                  <a:cubicBezTo>
                    <a:pt x="441101" y="2551089"/>
                    <a:pt x="882203" y="2539284"/>
                    <a:pt x="1197735" y="2112135"/>
                  </a:cubicBezTo>
                  <a:cubicBezTo>
                    <a:pt x="1513267" y="1684986"/>
                    <a:pt x="1703230" y="842493"/>
                    <a:pt x="1893194" y="0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cxnSp>
          <p:nvCxnSpPr>
            <p:cNvPr id="12" name="Connecteur droit avec flèche 11"/>
            <p:cNvCxnSpPr/>
            <p:nvPr/>
          </p:nvCxnSpPr>
          <p:spPr>
            <a:xfrm>
              <a:off x="2514600" y="5181600"/>
              <a:ext cx="39624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/>
            <p:cNvCxnSpPr/>
            <p:nvPr/>
          </p:nvCxnSpPr>
          <p:spPr>
            <a:xfrm rot="5400000" flipH="1" flipV="1">
              <a:off x="723900" y="3390900"/>
              <a:ext cx="35814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ZoneTexte 15"/>
            <p:cNvSpPr txBox="1"/>
            <p:nvPr/>
          </p:nvSpPr>
          <p:spPr>
            <a:xfrm>
              <a:off x="2057400" y="1371600"/>
              <a:ext cx="388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2400" i="1" dirty="0" smtClean="0"/>
                <a:t>I</a:t>
              </a:r>
              <a:r>
                <a:rPr lang="fr-BE" sz="2400" i="1" baseline="-25000" dirty="0" smtClean="0"/>
                <a:t>D</a:t>
              </a:r>
              <a:endParaRPr lang="fr-BE" sz="2400" i="1" baseline="-25000" dirty="0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6172200" y="5181600"/>
              <a:ext cx="5800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2400" i="1" dirty="0" smtClean="0"/>
                <a:t>V</a:t>
              </a:r>
              <a:r>
                <a:rPr lang="fr-BE" sz="2400" i="1" baseline="-25000" dirty="0" smtClean="0"/>
                <a:t>GS</a:t>
              </a:r>
              <a:endParaRPr lang="fr-BE" sz="2400" i="1" baseline="-25000" dirty="0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3581400" y="5181600"/>
              <a:ext cx="5870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2400" i="1" dirty="0" smtClean="0"/>
                <a:t>V</a:t>
              </a:r>
              <a:r>
                <a:rPr lang="fr-BE" sz="2400" i="1" baseline="-25000" dirty="0" smtClean="0"/>
                <a:t>TH</a:t>
              </a:r>
              <a:endParaRPr lang="fr-BE" sz="2400" i="1" baseline="-25000" dirty="0"/>
            </a:p>
          </p:txBody>
        </p:sp>
        <p:cxnSp>
          <p:nvCxnSpPr>
            <p:cNvPr id="20" name="Connecteur droit 19"/>
            <p:cNvCxnSpPr/>
            <p:nvPr/>
          </p:nvCxnSpPr>
          <p:spPr>
            <a:xfrm rot="5400000">
              <a:off x="3695700" y="5143500"/>
              <a:ext cx="2286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149A-6772-4BDB-B130-DE99B043633C}" type="slidenum">
              <a:rPr lang="fr-BE" smtClean="0"/>
              <a:pPr/>
              <a:t>6</a:t>
            </a:fld>
            <a:endParaRPr lang="fr-BE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58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/>
              <a:t>Scheme</a:t>
            </a:r>
            <a:r>
              <a:rPr lang="fr-BE" sz="2800" dirty="0"/>
              <a:t> of a </a:t>
            </a:r>
            <a:r>
              <a:rPr lang="fr-BE" sz="2800" dirty="0" smtClean="0"/>
              <a:t>p-type </a:t>
            </a:r>
            <a:r>
              <a:rPr lang="fr-BE" sz="2800" dirty="0" err="1"/>
              <a:t>channel</a:t>
            </a:r>
            <a:r>
              <a:rPr lang="fr-BE" sz="2800" dirty="0"/>
              <a:t> </a:t>
            </a:r>
            <a:r>
              <a:rPr lang="fr-BE" sz="2800" dirty="0" smtClean="0"/>
              <a:t>MOSFET (</a:t>
            </a:r>
            <a:r>
              <a:rPr lang="fr-BE" sz="2800" dirty="0" err="1"/>
              <a:t>pMOS</a:t>
            </a:r>
            <a:r>
              <a:rPr lang="fr-BE" sz="2800" dirty="0" smtClean="0"/>
              <a:t>)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800600"/>
            <a:ext cx="8382000" cy="137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	Similar to the n-channel MOSFET but the doped regions are opposite, </a:t>
            </a:r>
            <a:r>
              <a:rPr lang="en-US" sz="2400" i="1" dirty="0" smtClean="0"/>
              <a:t>I</a:t>
            </a:r>
            <a:r>
              <a:rPr lang="en-US" sz="2400" i="1" baseline="-25000" dirty="0" smtClean="0"/>
              <a:t>D</a:t>
            </a:r>
            <a:r>
              <a:rPr lang="en-US" sz="2400" dirty="0" smtClean="0"/>
              <a:t> is opposite, </a:t>
            </a:r>
            <a:r>
              <a:rPr lang="en-US" sz="2400" i="1" dirty="0" smtClean="0"/>
              <a:t>V</a:t>
            </a:r>
            <a:r>
              <a:rPr lang="en-US" sz="2400" i="1" baseline="-25000" dirty="0" smtClean="0"/>
              <a:t>GS </a:t>
            </a:r>
            <a:r>
              <a:rPr lang="en-US" sz="2400" i="1" dirty="0" smtClean="0"/>
              <a:t> </a:t>
            </a:r>
            <a:r>
              <a:rPr lang="en-US" sz="2400" dirty="0" smtClean="0"/>
              <a:t>and</a:t>
            </a:r>
            <a:r>
              <a:rPr lang="en-US" sz="2400" i="1" dirty="0" smtClean="0"/>
              <a:t> V</a:t>
            </a:r>
            <a:r>
              <a:rPr lang="en-US" sz="2400" i="1" baseline="-25000" dirty="0" smtClean="0"/>
              <a:t>DS  </a:t>
            </a:r>
            <a:r>
              <a:rPr lang="en-US" sz="2400" dirty="0" smtClean="0"/>
              <a:t>have opposite polarities and the drain current is made of h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</a:t>
            </a:r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1295400"/>
            <a:ext cx="602123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749040" y="1905000"/>
            <a:ext cx="685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43010" name="Picture 2" descr="File:IGFET P-Ch Enh Labelled simplified.sv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2667000"/>
            <a:ext cx="1428750" cy="1428750"/>
          </a:xfrm>
          <a:prstGeom prst="rect">
            <a:avLst/>
          </a:prstGeom>
          <a:noFill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149A-6772-4BDB-B130-DE99B043633C}" type="slidenum">
              <a:rPr lang="fr-BE" smtClean="0"/>
              <a:pPr/>
              <a:t>7</a:t>
            </a:fld>
            <a:endParaRPr lang="fr-BE"/>
          </a:p>
        </p:txBody>
      </p:sp>
      <p:pic>
        <p:nvPicPr>
          <p:cNvPr id="5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058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7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 smtClean="0"/>
              <a:t>Effects</a:t>
            </a:r>
            <a:r>
              <a:rPr lang="fr-BE" sz="2800" dirty="0" smtClean="0"/>
              <a:t> of radiation on MOSFET (1)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400" y="1143000"/>
            <a:ext cx="899160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The MOSFET under irradiation may be in passive mode (</a:t>
            </a:r>
            <a:r>
              <a:rPr lang="en-US" sz="2400" i="1" dirty="0" smtClean="0"/>
              <a:t>V</a:t>
            </a:r>
            <a:r>
              <a:rPr lang="en-US" sz="2400" i="1" baseline="-25000" dirty="0" smtClean="0"/>
              <a:t>GS  </a:t>
            </a:r>
            <a:r>
              <a:rPr lang="en-US" sz="2400" dirty="0" smtClean="0"/>
              <a:t>= 0) or in active mode (</a:t>
            </a:r>
            <a:r>
              <a:rPr lang="en-US" sz="2400" i="1" dirty="0" smtClean="0"/>
              <a:t>V</a:t>
            </a:r>
            <a:r>
              <a:rPr lang="en-US" sz="2400" i="1" baseline="-25000" dirty="0" smtClean="0"/>
              <a:t>GS  </a:t>
            </a:r>
            <a:r>
              <a:rPr lang="en-US" sz="2400" dirty="0" smtClean="0"/>
              <a:t>&gt; 0) → </a:t>
            </a:r>
            <a:r>
              <a:rPr lang="en-US" sz="2400" i="1" dirty="0" smtClean="0"/>
              <a:t>V</a:t>
            </a:r>
            <a:r>
              <a:rPr lang="en-US" sz="2400" i="1" baseline="-25000" dirty="0" smtClean="0"/>
              <a:t>GS  </a:t>
            </a:r>
            <a:r>
              <a:rPr lang="en-US" sz="2400" dirty="0" smtClean="0"/>
              <a:t>&gt; 0 → the </a:t>
            </a:r>
            <a:r>
              <a:rPr lang="en-US" sz="2400" dirty="0"/>
              <a:t>recombination </a:t>
            </a:r>
            <a:r>
              <a:rPr lang="en-US" sz="2400" dirty="0" smtClean="0"/>
              <a:t>↘ → more sensitive and more linear response</a:t>
            </a:r>
          </a:p>
          <a:p>
            <a:r>
              <a:rPr lang="en-US" sz="2400" dirty="0" smtClean="0"/>
              <a:t>Ionizing radiations produce </a:t>
            </a:r>
            <a:r>
              <a:rPr lang="en-US" sz="2400" dirty="0"/>
              <a:t>e</a:t>
            </a:r>
            <a:r>
              <a:rPr lang="en-US" sz="2400" baseline="30000" dirty="0"/>
              <a:t>- </a:t>
            </a:r>
            <a:r>
              <a:rPr lang="en-US" sz="2400" dirty="0"/>
              <a:t>- h</a:t>
            </a:r>
            <a:r>
              <a:rPr lang="en-US" sz="2400" baseline="30000" dirty="0"/>
              <a:t>+</a:t>
            </a:r>
            <a:r>
              <a:rPr lang="en-US" sz="2400" dirty="0"/>
              <a:t> </a:t>
            </a:r>
            <a:r>
              <a:rPr lang="en-US" sz="2400" dirty="0" smtClean="0"/>
              <a:t>pairs in the metal, the oxide coating and the semiconductor constituting the MOSFET </a:t>
            </a:r>
          </a:p>
          <a:p>
            <a:r>
              <a:rPr lang="en-US" sz="2400" dirty="0" smtClean="0"/>
              <a:t>In the metal and in the semiconductor, </a:t>
            </a:r>
            <a:r>
              <a:rPr lang="en-US" sz="2400" dirty="0"/>
              <a:t>the e</a:t>
            </a:r>
            <a:r>
              <a:rPr lang="en-US" sz="2400" baseline="30000" dirty="0"/>
              <a:t>- </a:t>
            </a:r>
            <a:r>
              <a:rPr lang="en-US" sz="2400" dirty="0"/>
              <a:t>- h</a:t>
            </a:r>
            <a:r>
              <a:rPr lang="en-US" sz="2400" baseline="30000" dirty="0"/>
              <a:t>+</a:t>
            </a:r>
            <a:r>
              <a:rPr lang="en-US" sz="2400" dirty="0"/>
              <a:t> </a:t>
            </a:r>
            <a:r>
              <a:rPr lang="en-US" sz="2400" dirty="0" smtClean="0"/>
              <a:t>pairs are quickly removed because these materials have a weak resistance</a:t>
            </a:r>
          </a:p>
          <a:p>
            <a:r>
              <a:rPr lang="en-US" sz="2400" dirty="0" smtClean="0"/>
              <a:t> On the contrary in the SiO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(</a:t>
            </a:r>
            <a:r>
              <a:rPr lang="en-US" sz="2400" i="1" dirty="0" smtClean="0"/>
              <a:t>W ≈</a:t>
            </a:r>
            <a:r>
              <a:rPr lang="en-US" sz="2400" dirty="0" smtClean="0"/>
              <a:t> 17 </a:t>
            </a:r>
            <a:r>
              <a:rPr lang="en-US" sz="2400" dirty="0" smtClean="0">
                <a:latin typeface="cmsy10"/>
              </a:rPr>
              <a:t>§</a:t>
            </a:r>
            <a:r>
              <a:rPr lang="en-US" sz="2400" dirty="0" smtClean="0"/>
              <a:t> 1 eV for SiO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 → the pairs, either immediately recombine, either split off because of the present electric field → however ≠ </a:t>
            </a:r>
            <a:r>
              <a:rPr lang="en-US" sz="2400" dirty="0" err="1" smtClean="0"/>
              <a:t>behaviour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alibri"/>
              </a:rPr>
              <a:t>due to their </a:t>
            </a:r>
            <a:r>
              <a:rPr lang="en-US" sz="2400" dirty="0" smtClean="0"/>
              <a:t>≠</a:t>
            </a:r>
            <a:r>
              <a:rPr lang="en-US" sz="2400" dirty="0" smtClean="0">
                <a:latin typeface="Calibri"/>
              </a:rPr>
              <a:t> </a:t>
            </a:r>
            <a:r>
              <a:rPr lang="en-US" sz="2400" dirty="0" smtClean="0"/>
              <a:t>mobility (5 to 12 orders of magnitude)</a:t>
            </a:r>
          </a:p>
          <a:p>
            <a:r>
              <a:rPr lang="en-US" sz="2400" dirty="0" smtClean="0"/>
              <a:t>If we suppose a voltage </a:t>
            </a:r>
            <a:r>
              <a:rPr lang="en-US" sz="2400" i="1" dirty="0" smtClean="0"/>
              <a:t>V</a:t>
            </a:r>
            <a:r>
              <a:rPr lang="en-US" sz="2400" i="1" baseline="-25000" dirty="0" smtClean="0"/>
              <a:t>GS  </a:t>
            </a:r>
            <a:r>
              <a:rPr lang="en-US" sz="2400" dirty="0" smtClean="0"/>
              <a:t>&gt; 0 </a:t>
            </a:r>
          </a:p>
          <a:p>
            <a:pPr lvl="1">
              <a:buNone/>
            </a:pPr>
            <a:r>
              <a:rPr lang="en-US" sz="2000" dirty="0" smtClean="0"/>
              <a:t>→ the e</a:t>
            </a:r>
            <a:r>
              <a:rPr lang="en-US" sz="2000" baseline="30000" dirty="0" smtClean="0"/>
              <a:t>- </a:t>
            </a:r>
            <a:r>
              <a:rPr lang="en-US" sz="2000" dirty="0" smtClean="0"/>
              <a:t>drift to the gate and, because of their large mobility (</a:t>
            </a:r>
            <a:r>
              <a:rPr lang="en-US" sz="2000" dirty="0" smtClean="0">
                <a:latin typeface="cmmi10"/>
              </a:rPr>
              <a:t>¹</a:t>
            </a:r>
            <a:r>
              <a:rPr lang="en-US" sz="2000" dirty="0" smtClean="0"/>
              <a:t> = 20 cm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V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s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) → they reach the metal and leave the oxide in a time ≤ 1 </a:t>
            </a:r>
            <a:r>
              <a:rPr lang="en-US" sz="2000" dirty="0" err="1" smtClean="0"/>
              <a:t>ps</a:t>
            </a:r>
            <a:endParaRPr lang="en-US" sz="2000" dirty="0" smtClean="0"/>
          </a:p>
          <a:p>
            <a:pPr lvl="1">
              <a:buNone/>
            </a:pPr>
            <a:r>
              <a:rPr lang="en-US" sz="2000" dirty="0" smtClean="0"/>
              <a:t>→ the h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 drift to </a:t>
            </a:r>
            <a:r>
              <a:rPr lang="en-US" sz="2000" dirty="0"/>
              <a:t>the </a:t>
            </a:r>
            <a:r>
              <a:rPr lang="en-US" sz="2000" dirty="0" smtClean="0"/>
              <a:t>SiO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-Si interface more slowly because of their small mobility (strongly dependent on T → </a:t>
            </a:r>
            <a:r>
              <a:rPr lang="en-US" sz="2000" dirty="0" smtClean="0">
                <a:latin typeface="cmmi10"/>
              </a:rPr>
              <a:t>¹</a:t>
            </a:r>
            <a:r>
              <a:rPr lang="en-US" sz="2000" dirty="0" smtClean="0"/>
              <a:t> = 10</a:t>
            </a:r>
            <a:r>
              <a:rPr lang="en-US" sz="2000" baseline="30000" dirty="0" smtClean="0"/>
              <a:t>-4</a:t>
            </a:r>
            <a:r>
              <a:rPr lang="en-US" sz="2000" dirty="0" smtClean="0"/>
              <a:t>-10</a:t>
            </a:r>
            <a:r>
              <a:rPr lang="en-US" sz="2000" baseline="30000" dirty="0" smtClean="0"/>
              <a:t>-11</a:t>
            </a:r>
            <a:r>
              <a:rPr lang="en-US" sz="2000" dirty="0" smtClean="0"/>
              <a:t> cm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V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s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) and are trapped at the interface (always in the oxide) → giving origin to a fixed + charge → modification of the characteristic curve of the MOSFET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149A-6772-4BDB-B130-DE99B043633C}" type="slidenum">
              <a:rPr lang="fr-BE" smtClean="0"/>
              <a:pPr/>
              <a:t>8</a:t>
            </a:fld>
            <a:endParaRPr lang="fr-BE"/>
          </a:p>
        </p:txBody>
      </p:sp>
      <p:pic>
        <p:nvPicPr>
          <p:cNvPr id="5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3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/>
              <a:t>Effects</a:t>
            </a:r>
            <a:r>
              <a:rPr lang="fr-BE" sz="2800" dirty="0"/>
              <a:t> of radiation on </a:t>
            </a:r>
            <a:r>
              <a:rPr lang="fr-BE" sz="2800" dirty="0" smtClean="0"/>
              <a:t>MOSFET (</a:t>
            </a:r>
            <a:r>
              <a:rPr lang="fr-BE" sz="2800" dirty="0"/>
              <a:t>2</a:t>
            </a:r>
            <a:r>
              <a:rPr lang="fr-BE" sz="2800" dirty="0" smtClean="0"/>
              <a:t>)</a:t>
            </a:r>
            <a:endParaRPr lang="fr-BE" sz="2800" dirty="0"/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1219200"/>
            <a:ext cx="7667625" cy="520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149A-6772-4BDB-B130-DE99B043633C}" type="slidenum">
              <a:rPr lang="fr-BE" smtClean="0"/>
              <a:pPr/>
              <a:t>9</a:t>
            </a:fld>
            <a:endParaRPr lang="fr-BE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amsmath}&#10;\begin{document}&#10;\begin{equation*}&#10;\Delta V_{TH}=-\frac{q}{\varepsilon}\frac{\rho_{ox}}{W}f_yf_td_{ox}^2D&#10;\end{equation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13"/>
  <p:tag name="PICTUREFILESIZE" val="59830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amsmath}&#10;\begin{document}&#10;\begin{equation*}&#10;\Delta V_{TH}\propto d_{ox}^2D^{0.4}&#10;\end{equation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74"/>
  <p:tag name="PICTUREFILESIZE" val="269290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5404</TotalTime>
  <Words>808</Words>
  <Application>Microsoft Office PowerPoint</Application>
  <PresentationFormat>Affichage à l'écran (4:3)</PresentationFormat>
  <Paragraphs>104</Paragraphs>
  <Slides>15</Slides>
  <Notes>15</Notes>
  <HiddenSlides>0</HiddenSlides>
  <MMClips>15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cmsy10</vt:lpstr>
      <vt:lpstr>cmmi10</vt:lpstr>
      <vt:lpstr>Thème Office</vt:lpstr>
      <vt:lpstr>MOSFET dosimeter: Definition of MOSFET</vt:lpstr>
      <vt:lpstr>Scheme of a n-type channel MOSFET (nMOS)</vt:lpstr>
      <vt:lpstr>Principle of operation (n channel)</vt:lpstr>
      <vt:lpstr>Saturation mode</vt:lpstr>
      <vt:lpstr>Characteristic curves ID = f(VDS)</vt:lpstr>
      <vt:lpstr>Characteristic curve ID = f(VGS)</vt:lpstr>
      <vt:lpstr>Scheme of a p-type channel MOSFET (pMOS)</vt:lpstr>
      <vt:lpstr>Effects of radiation on MOSFET (1)</vt:lpstr>
      <vt:lpstr>Effects of radiation on MOSFET (2)</vt:lpstr>
      <vt:lpstr>h+ transport in the SiO2 </vt:lpstr>
      <vt:lpstr>SPH model</vt:lpstr>
      <vt:lpstr>Trapping of the h+ at the interface SiO2-Si (1)</vt:lpstr>
      <vt:lpstr>Trapping of the h+ at the interface SiO2-Si (2)</vt:lpstr>
      <vt:lpstr>Modification of the ID - VGS characteristic curve</vt:lpstr>
      <vt:lpstr>Mathematical expression of ¢VTH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Dosimètres à luminescence stimulée optiquement (OSL)</dc:title>
  <dc:creator>Utilisateur Windows</dc:creator>
  <cp:lastModifiedBy>ULB</cp:lastModifiedBy>
  <cp:revision>278</cp:revision>
  <dcterms:created xsi:type="dcterms:W3CDTF">2012-11-13T08:52:07Z</dcterms:created>
  <dcterms:modified xsi:type="dcterms:W3CDTF">2020-11-24T08:49:29Z</dcterms:modified>
</cp:coreProperties>
</file>