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79" r:id="rId2"/>
    <p:sldId id="284" r:id="rId3"/>
    <p:sldId id="285" r:id="rId4"/>
    <p:sldId id="286" r:id="rId5"/>
    <p:sldId id="287" r:id="rId6"/>
    <p:sldId id="289" r:id="rId7"/>
    <p:sldId id="290" r:id="rId8"/>
    <p:sldId id="291" r:id="rId9"/>
    <p:sldId id="263" r:id="rId10"/>
    <p:sldId id="264" r:id="rId11"/>
    <p:sldId id="315" r:id="rId12"/>
    <p:sldId id="317" r:id="rId13"/>
    <p:sldId id="333" r:id="rId14"/>
    <p:sldId id="334" r:id="rId15"/>
    <p:sldId id="335" r:id="rId16"/>
    <p:sldId id="336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mmi10" panose="020B0500000000000000" pitchFamily="34" charset="0"/>
      <p:regular r:id="rId23"/>
    </p:embeddedFont>
    <p:embeddedFont>
      <p:font typeface="cmsy10" panose="020B0500000000000000" pitchFamily="34" charset="0"/>
      <p:regular r:id="rId2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840B-32E6-436E-BACE-7EBCCD0FE10B}" type="datetimeFigureOut">
              <a:rPr lang="fr-FR" smtClean="0"/>
              <a:pPr/>
              <a:t>23/11/2020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AF6C-1DE5-4057-9268-C6A57AB016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1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51A9-BC73-41D7-A34D-0E7AADB9792A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EA9-4974-4809-AA5D-51EF804E93AB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B15-530C-41CA-A94E-2BF3F30746F3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BCD-CD9D-421B-B47F-69F5D8CE9F2E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24C-DC22-4473-BDDE-4ADED1EE090F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4539-4543-4609-9B4D-B6EBDE3F3FBF}" type="datetime1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A47E-B3E6-4468-BD58-1EFC9C6D04AF}" type="datetime1">
              <a:rPr lang="fr-FR" smtClean="0"/>
              <a:t>23/11/2020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B97-F185-4F16-BA28-6642E42703FF}" type="datetime1">
              <a:rPr lang="fr-FR" smtClean="0"/>
              <a:t>23/11/2020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34C6-B189-4796-AE48-BCA14F41C668}" type="datetime1">
              <a:rPr lang="fr-FR" smtClean="0"/>
              <a:t>23/11/2020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BCC-00AD-4733-9792-D17E489524C3}" type="datetime1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FE21-92A7-4DFF-B44D-411748406C59}" type="datetime1">
              <a:rPr lang="fr-FR" smtClean="0"/>
              <a:t>23/11/2020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7DD7-9251-438A-B003-E8F4DC287ABF}" type="datetime1">
              <a:rPr lang="fr-FR" smtClean="0"/>
              <a:t>23/11/2020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Principle</a:t>
            </a:r>
            <a:r>
              <a:rPr lang="fr-BE" sz="2800" dirty="0" smtClean="0"/>
              <a:t> of diode detector (1)</a:t>
            </a:r>
            <a:endParaRPr lang="fr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1371600"/>
            <a:ext cx="6324600" cy="457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33800"/>
            <a:ext cx="40767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733800"/>
            <a:ext cx="4086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Temperature</a:t>
            </a:r>
            <a:r>
              <a:rPr lang="fr-BE" sz="2800" dirty="0" smtClean="0"/>
              <a:t> </a:t>
            </a:r>
            <a:r>
              <a:rPr lang="fr-BE" sz="2800" dirty="0" err="1" smtClean="0"/>
              <a:t>effect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2895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When T ↗ → the concentration of carriers ↗ → large dependence of the diode response as a function of T → problem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practice → SVWT (</a:t>
            </a:r>
            <a:r>
              <a:rPr lang="en-US" sz="2400" i="1" dirty="0" smtClean="0"/>
              <a:t>sensitivity variation with temperature</a:t>
            </a:r>
            <a:r>
              <a:rPr lang="en-US" sz="2400" dirty="0" smtClean="0"/>
              <a:t>) = 0.1%/°C for a non pre-irradiated diode</a:t>
            </a:r>
          </a:p>
          <a:p>
            <a:r>
              <a:rPr lang="en-US" sz="2400" dirty="0" smtClean="0"/>
              <a:t>For p-type diode pre-irradiated at 5 </a:t>
            </a:r>
            <a:r>
              <a:rPr lang="en-US" sz="2400" dirty="0" err="1" smtClean="0"/>
              <a:t>kGy</a:t>
            </a:r>
            <a:r>
              <a:rPr lang="en-US" sz="2400" dirty="0" smtClean="0"/>
              <a:t> (20 MeV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) → SVWT = 0.35-0.4 %/°C → SVWT depends on the cumulated dose (and also on the dose rate)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219200" y="6248400"/>
            <a:ext cx="263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Response</a:t>
            </a:r>
            <a:r>
              <a:rPr lang="fr-BE" dirty="0" smtClean="0"/>
              <a:t> </a:t>
            </a:r>
            <a:r>
              <a:rPr lang="fr-BE" dirty="0"/>
              <a:t>i</a:t>
            </a:r>
            <a:r>
              <a:rPr lang="fr-BE" dirty="0" smtClean="0"/>
              <a:t>n T for </a:t>
            </a:r>
            <a:r>
              <a:rPr lang="fr-BE" dirty="0" smtClean="0">
                <a:latin typeface="Calibri"/>
              </a:rPr>
              <a:t>≠ diodes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4419600" y="6096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SVWT as a </a:t>
            </a:r>
            <a:r>
              <a:rPr lang="fr-BE" dirty="0" err="1" smtClean="0"/>
              <a:t>function</a:t>
            </a:r>
            <a:r>
              <a:rPr lang="fr-BE" dirty="0" smtClean="0"/>
              <a:t> of the </a:t>
            </a:r>
            <a:r>
              <a:rPr lang="fr-BE" dirty="0" err="1" smtClean="0"/>
              <a:t>cumulated</a:t>
            </a:r>
            <a:r>
              <a:rPr lang="fr-BE" dirty="0" smtClean="0"/>
              <a:t> dose for 6 MeV </a:t>
            </a:r>
            <a:r>
              <a:rPr lang="fr-BE" dirty="0" smtClean="0">
                <a:latin typeface="cmmi10"/>
              </a:rPr>
              <a:t>°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39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Examples</a:t>
            </a:r>
            <a:r>
              <a:rPr lang="fr-BE" sz="2800" dirty="0" smtClean="0"/>
              <a:t> of </a:t>
            </a:r>
            <a:r>
              <a:rPr lang="fr-BE" sz="2800" dirty="0" err="1" smtClean="0"/>
              <a:t>available</a:t>
            </a:r>
            <a:r>
              <a:rPr lang="fr-BE" sz="2800" dirty="0" smtClean="0"/>
              <a:t> </a:t>
            </a:r>
            <a:r>
              <a:rPr lang="fr-BE" sz="2800" dirty="0" err="1" smtClean="0"/>
              <a:t>personal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343400"/>
            <a:ext cx="83820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ES600 of </a:t>
            </a:r>
            <a:r>
              <a:rPr lang="fr-BE" sz="2400" dirty="0" err="1" smtClean="0"/>
              <a:t>Labomoderne</a:t>
            </a:r>
            <a:r>
              <a:rPr lang="fr-BE" sz="2400" dirty="0" smtClean="0"/>
              <a:t>		        </a:t>
            </a:r>
            <a:r>
              <a:rPr lang="fr-BE" sz="2400" dirty="0" err="1" smtClean="0"/>
              <a:t>Dosicard</a:t>
            </a:r>
            <a:r>
              <a:rPr lang="fr-BE" sz="2400" dirty="0" smtClean="0"/>
              <a:t> of Canberra</a:t>
            </a:r>
          </a:p>
        </p:txBody>
      </p:sp>
      <p:pic>
        <p:nvPicPr>
          <p:cNvPr id="2054" name="Picture 6" descr="Dosimètre électroniqu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828799"/>
            <a:ext cx="3429000" cy="2143125"/>
          </a:xfrm>
          <a:prstGeom prst="rect">
            <a:avLst/>
          </a:prstGeom>
          <a:noFill/>
        </p:spPr>
      </p:pic>
      <p:pic>
        <p:nvPicPr>
          <p:cNvPr id="2056" name="Picture 8" descr="http://www.hcxing.com.cn/upimg/allimg/081223/17135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486400" y="1905000"/>
            <a:ext cx="2895600" cy="1848729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40436" y="207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Characteristics</a:t>
            </a:r>
            <a:r>
              <a:rPr lang="fr-BE" sz="2800" dirty="0" smtClean="0"/>
              <a:t> of ES600 and of </a:t>
            </a:r>
            <a:r>
              <a:rPr lang="fr-BE" sz="2800" dirty="0" err="1" smtClean="0"/>
              <a:t>dosicard</a:t>
            </a:r>
            <a:r>
              <a:rPr lang="fr-BE" sz="2800" dirty="0" smtClean="0"/>
              <a:t> 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Very similar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latin typeface="cmmi10"/>
              </a:rPr>
              <a:t>¯</a:t>
            </a:r>
            <a:r>
              <a:rPr lang="en-US" sz="2400" dirty="0" smtClean="0"/>
              <a:t> and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Measure of dose: 1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 &lt; D &lt; 10 </a:t>
            </a:r>
            <a:r>
              <a:rPr lang="en-US" sz="2400" dirty="0" err="1" smtClean="0"/>
              <a:t>Gy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Measure of dose rate: 1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Gy/h &lt; D/h &lt; 1 </a:t>
            </a:r>
            <a:r>
              <a:rPr lang="en-US" sz="2400" dirty="0" err="1" smtClean="0"/>
              <a:t>Gy</a:t>
            </a:r>
            <a:r>
              <a:rPr lang="en-US" sz="2400" dirty="0" smtClean="0"/>
              <a:t>/h </a:t>
            </a:r>
          </a:p>
          <a:p>
            <a:r>
              <a:rPr lang="en-US" sz="2400" dirty="0" smtClean="0"/>
              <a:t>Accuracy: &lt; ± 15% at </a:t>
            </a:r>
            <a:r>
              <a:rPr lang="en-US" sz="2400" baseline="30000" dirty="0" smtClean="0"/>
              <a:t>137</a:t>
            </a:r>
            <a:r>
              <a:rPr lang="en-US" sz="2400" dirty="0" smtClean="0"/>
              <a:t>Cs, up to 1 </a:t>
            </a:r>
            <a:r>
              <a:rPr lang="en-US" sz="2400" dirty="0" err="1" smtClean="0"/>
              <a:t>Sv</a:t>
            </a:r>
            <a:r>
              <a:rPr lang="en-US" sz="2400" dirty="0" smtClean="0"/>
              <a:t>/h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on-volatile EEPROM memory </a:t>
            </a:r>
          </a:p>
          <a:p>
            <a:r>
              <a:rPr lang="en-US" sz="2400" dirty="0" smtClean="0"/>
              <a:t>Digital readout of the dose and of the dose rate</a:t>
            </a:r>
          </a:p>
          <a:p>
            <a:r>
              <a:rPr lang="en-US" sz="2400" dirty="0" smtClean="0"/>
              <a:t>Alarm</a:t>
            </a:r>
          </a:p>
          <a:p>
            <a:r>
              <a:rPr lang="en-US" sz="2400" dirty="0" smtClean="0"/>
              <a:t>Storage of data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4724400"/>
            <a:ext cx="67627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Neutrons detectors </a:t>
            </a:r>
            <a:r>
              <a:rPr lang="fr-BE" sz="2800" dirty="0" err="1" smtClean="0"/>
              <a:t>with</a:t>
            </a:r>
            <a:r>
              <a:rPr lang="fr-BE" sz="2800" dirty="0" smtClean="0"/>
              <a:t> diodes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Neutrons detectors based on the used of 2 diodes</a:t>
            </a:r>
          </a:p>
          <a:p>
            <a:r>
              <a:rPr lang="en-US" sz="2400" dirty="0" smtClean="0"/>
              <a:t>Diode 1 (called neutron diode): covered with an organic medium (plastic: PE,…) doped with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 (≈ 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B atoms) → sensitive to neutrons and </a:t>
            </a:r>
            <a:r>
              <a:rPr lang="en-US" sz="2400" dirty="0" smtClean="0">
                <a:latin typeface="cmmi10"/>
              </a:rPr>
              <a:t>°</a:t>
            </a:r>
          </a:p>
          <a:p>
            <a:r>
              <a:rPr lang="en-US" sz="2400" dirty="0" smtClean="0"/>
              <a:t>Diode 2 (called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diode): « nude » → no sensitive to neutrons and sensitive to </a:t>
            </a:r>
            <a:r>
              <a:rPr lang="en-US" sz="2400" dirty="0" smtClean="0">
                <a:latin typeface="cmmi10"/>
              </a:rPr>
              <a:t>°</a:t>
            </a:r>
            <a:endParaRPr lang="en-US" sz="2400" dirty="0" smtClean="0"/>
          </a:p>
          <a:p>
            <a:r>
              <a:rPr lang="en-US" sz="2400" dirty="0" smtClean="0"/>
              <a:t>The 2 diodes are side by side and </a:t>
            </a:r>
            <a:r>
              <a:rPr lang="en-US" sz="2400" dirty="0" smtClean="0">
                <a:latin typeface="cmsy10"/>
              </a:rPr>
              <a:t>?</a:t>
            </a:r>
            <a:r>
              <a:rPr lang="en-US" sz="2400" dirty="0" smtClean="0"/>
              <a:t> to ionizing  radiations (neutrons +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4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Neutrons detectors </a:t>
            </a:r>
            <a:r>
              <a:rPr lang="fr-BE" sz="2800" dirty="0" err="1" smtClean="0"/>
              <a:t>with</a:t>
            </a:r>
            <a:r>
              <a:rPr lang="fr-BE" sz="2800" dirty="0" smtClean="0"/>
              <a:t> diodes (2)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495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Thermal n interact with 1 in 2 ways </a:t>
            </a:r>
            <a:r>
              <a:rPr lang="en-US" sz="2400" dirty="0" smtClean="0">
                <a:latin typeface="Calibri"/>
              </a:rPr>
              <a:t>→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H(</a:t>
            </a:r>
            <a:r>
              <a:rPr lang="en-US" sz="2000" dirty="0" err="1" smtClean="0"/>
              <a:t>n,n</a:t>
            </a:r>
            <a:r>
              <a:rPr lang="en-US" sz="2000" dirty="0" smtClean="0"/>
              <a:t>)p → emission of protons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aseline="30000" dirty="0" smtClean="0"/>
              <a:t>10</a:t>
            </a:r>
            <a:r>
              <a:rPr lang="en-US" sz="2000" dirty="0" smtClean="0"/>
              <a:t>B(n,</a:t>
            </a:r>
            <a:r>
              <a:rPr lang="en-US" sz="2000" dirty="0" smtClean="0">
                <a:latin typeface="cmmi10"/>
              </a:rPr>
              <a:t>®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Li → emission of </a:t>
            </a:r>
            <a:r>
              <a:rPr lang="en-US" sz="2000" dirty="0" smtClean="0">
                <a:latin typeface="cmmi10"/>
              </a:rPr>
              <a:t>®</a:t>
            </a:r>
            <a:endParaRPr lang="en-US" sz="2000" dirty="0" smtClean="0"/>
          </a:p>
          <a:p>
            <a:r>
              <a:rPr lang="en-US" sz="2400" dirty="0" smtClean="0"/>
              <a:t>The ≠ between signals from diodes 1 et 2 allows to discriminate the contribution due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from the contribution due to neutrons</a:t>
            </a:r>
          </a:p>
          <a:p>
            <a:endParaRPr lang="en-US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3733800"/>
            <a:ext cx="5181600" cy="247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162800" y="4114800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fr-BE" dirty="0" smtClean="0"/>
              <a:t>Diode 1</a:t>
            </a:r>
          </a:p>
          <a:p>
            <a:pPr marL="342900" indent="-342900">
              <a:buAutoNum type="alphaLcParenR"/>
            </a:pPr>
            <a:r>
              <a:rPr lang="fr-BE" dirty="0" smtClean="0"/>
              <a:t>Diode 2 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304800" y="6172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/>
              <a:t>Measured</a:t>
            </a:r>
            <a:r>
              <a:rPr lang="fr-BE" dirty="0" smtClean="0"/>
              <a:t> </a:t>
            </a:r>
            <a:r>
              <a:rPr lang="fr-BE" dirty="0" err="1" smtClean="0"/>
              <a:t>spectrum</a:t>
            </a:r>
            <a:endParaRPr lang="fr-BE" dirty="0" smtClean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438400" y="6096004"/>
            <a:ext cx="1905000" cy="2285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rot="10800000">
            <a:off x="4572000" y="4876800"/>
            <a:ext cx="2667000" cy="5656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239000" y="5334000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Pic </a:t>
            </a:r>
            <a:r>
              <a:rPr lang="fr-BE" dirty="0" smtClean="0">
                <a:latin typeface="cmmi10"/>
              </a:rPr>
              <a:t>®</a:t>
            </a:r>
            <a:endParaRPr lang="fr-BE" dirty="0">
              <a:latin typeface="cmmi1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3733800"/>
            <a:ext cx="5819775" cy="285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Neutrons detectors </a:t>
            </a:r>
            <a:r>
              <a:rPr lang="fr-BE" sz="2800" dirty="0" err="1" smtClean="0"/>
              <a:t>with</a:t>
            </a:r>
            <a:r>
              <a:rPr lang="fr-BE" sz="2800" dirty="0" smtClean="0"/>
              <a:t> diodes (3)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the size of the plastic coating is large → important moderation of high energy neutrons → it is possible to study neutrons with high 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The quantity of 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B is chosen to obtain a response to thermal neutrons equal to the response to fast neutrons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3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Neutrons detectors </a:t>
            </a:r>
            <a:r>
              <a:rPr lang="fr-BE" sz="2800" dirty="0" err="1" smtClean="0"/>
              <a:t>with</a:t>
            </a:r>
            <a:r>
              <a:rPr lang="fr-BE" sz="2800" dirty="0" smtClean="0"/>
              <a:t> diodes (4)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very high E (</a:t>
            </a:r>
            <a:r>
              <a:rPr lang="en-US" sz="2400" i="1" dirty="0" smtClean="0"/>
              <a:t>E &gt;</a:t>
            </a:r>
            <a:r>
              <a:rPr lang="en-US" sz="2400" dirty="0" smtClean="0"/>
              <a:t> 10 MEV) → addition of </a:t>
            </a:r>
            <a:r>
              <a:rPr lang="en-US" sz="2400" dirty="0" err="1" smtClean="0"/>
              <a:t>Pb</a:t>
            </a:r>
            <a:r>
              <a:rPr lang="en-US" sz="2400" dirty="0" smtClean="0"/>
              <a:t> → reaction (n,2n) </a:t>
            </a:r>
          </a:p>
          <a:p>
            <a:endParaRPr lang="en-US" sz="2400" dirty="0" smtClean="0"/>
          </a:p>
          <a:p>
            <a:r>
              <a:rPr lang="en-US" sz="2400" dirty="0" smtClean="0"/>
              <a:t>To improve the precision for a large range of </a:t>
            </a:r>
            <a:r>
              <a:rPr lang="en-US" sz="2400" i="1" dirty="0" smtClean="0"/>
              <a:t>E</a:t>
            </a:r>
            <a:r>
              <a:rPr lang="en-US" sz="2400" dirty="0" smtClean="0"/>
              <a:t> → system with 3 or 4 diodes with </a:t>
            </a:r>
            <a:r>
              <a:rPr lang="en-US" sz="2400" dirty="0" smtClean="0">
                <a:latin typeface="Calibri"/>
              </a:rPr>
              <a:t>≠ coatings </a:t>
            </a:r>
            <a:r>
              <a:rPr lang="en-US" sz="2400" dirty="0" smtClean="0"/>
              <a:t>→ multi-elements detector (</a:t>
            </a:r>
            <a:r>
              <a:rPr lang="en-US" sz="2400" dirty="0" err="1" smtClean="0"/>
              <a:t>Saphydose</a:t>
            </a:r>
            <a:r>
              <a:rPr lang="en-US" sz="2400" dirty="0" smtClean="0"/>
              <a:t> detector)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3581400"/>
            <a:ext cx="38766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754802" y="6096000"/>
            <a:ext cx="319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i="1" dirty="0" err="1" smtClean="0"/>
              <a:t>Saphydose</a:t>
            </a:r>
            <a:r>
              <a:rPr lang="fr-BE" i="1" dirty="0" smtClean="0"/>
              <a:t> Detector of </a:t>
            </a:r>
            <a:r>
              <a:rPr lang="fr-BE" i="1" dirty="0" err="1" smtClean="0"/>
              <a:t>Saphymo</a:t>
            </a:r>
            <a:endParaRPr lang="fr-BE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52111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Principle</a:t>
            </a:r>
            <a:r>
              <a:rPr lang="fr-BE" sz="2800" dirty="0"/>
              <a:t> of diode </a:t>
            </a:r>
            <a:r>
              <a:rPr lang="fr-BE" sz="2800" dirty="0" smtClean="0"/>
              <a:t>detector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When an ionizing radiation passes through the diode → creation </a:t>
            </a:r>
            <a:r>
              <a:rPr lang="en-US" sz="2400" dirty="0"/>
              <a:t>of e</a:t>
            </a:r>
            <a:r>
              <a:rPr lang="en-US" sz="2400" baseline="30000" dirty="0"/>
              <a:t>- </a:t>
            </a:r>
            <a:r>
              <a:rPr lang="en-US" sz="2400" dirty="0"/>
              <a:t>- h</a:t>
            </a:r>
            <a:r>
              <a:rPr lang="en-US" sz="2400" baseline="30000" dirty="0" smtClean="0"/>
              <a:t>+ </a:t>
            </a:r>
            <a:r>
              <a:rPr lang="en-US" sz="2400" dirty="0" smtClean="0"/>
              <a:t>pairs</a:t>
            </a:r>
          </a:p>
          <a:p>
            <a:r>
              <a:rPr lang="en-US" sz="2400" dirty="0" smtClean="0"/>
              <a:t>When the pairs are created in the depletion zone or at a distance </a:t>
            </a:r>
            <a:r>
              <a:rPr lang="en-US" sz="2400" i="1" dirty="0" smtClean="0"/>
              <a:t>&lt;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p,n</a:t>
            </a:r>
            <a:r>
              <a:rPr lang="en-US" sz="2400" dirty="0" smtClean="0"/>
              <a:t> (the diffusion lengths of the carriers) of the depletion zone (« sensitive part » of the diode) → they undergo the electric field → they reach the boundaries of the depletion zone → voltage pulse is collected </a:t>
            </a:r>
          </a:p>
          <a:p>
            <a:r>
              <a:rPr lang="en-US" sz="2400" dirty="0" smtClean="0"/>
              <a:t>Only pairs created in the sensitive part of the diode (</a:t>
            </a:r>
            <a:r>
              <a:rPr lang="en-US" sz="2400" i="1" dirty="0" smtClean="0"/>
              <a:t>d + </a:t>
            </a:r>
            <a:r>
              <a:rPr lang="en-US" sz="2400" i="1" dirty="0" err="1" smtClean="0"/>
              <a:t>L</a:t>
            </a:r>
            <a:r>
              <a:rPr lang="en-US" sz="2400" i="1" baseline="-25000" dirty="0" err="1" smtClean="0"/>
              <a:t>p</a:t>
            </a:r>
            <a:r>
              <a:rPr lang="en-US" sz="2400" i="1" dirty="0" smtClean="0"/>
              <a:t> + L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) will be collected → sensitivity of the diode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depth of the depletion zone</a:t>
            </a:r>
          </a:p>
          <a:p>
            <a:r>
              <a:rPr lang="en-US" sz="2400" dirty="0" smtClean="0"/>
              <a:t>The diode is used in reverse bias for the measurement of small doses and without polarization for high doses (in radiotherapy) → depth of the depletion zone reduced to minimum </a:t>
            </a:r>
          </a:p>
          <a:p>
            <a:r>
              <a:rPr lang="en-US" sz="2400" dirty="0" smtClean="0"/>
              <a:t>For diodes used in spectrometry → difference → the particle has to  deposit all its energy in the depletion zone → size ↗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554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fr-BE" sz="2800" dirty="0" smtClean="0"/>
              <a:t>Type of diode </a:t>
            </a:r>
            <a:r>
              <a:rPr lang="fr-BE" sz="2800" dirty="0" err="1" smtClean="0"/>
              <a:t>used</a:t>
            </a:r>
            <a:r>
              <a:rPr lang="fr-BE" sz="2800" dirty="0" smtClean="0"/>
              <a:t> in </a:t>
            </a:r>
            <a:r>
              <a:rPr lang="fr-BE" sz="2800" dirty="0" err="1" smtClean="0"/>
              <a:t>dosimetry</a:t>
            </a:r>
            <a:r>
              <a:rPr lang="fr-BE" sz="2800" dirty="0" smtClean="0"/>
              <a:t>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sensitivity of a diode detector is linked to the life time of the charge carriers created → if recombination → charge is lost → sensitivity ↘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life time </a:t>
            </a:r>
            <a:r>
              <a:rPr lang="en-US" sz="2400" dirty="0" smtClean="0"/>
              <a:t>is itself linked to the concentration of defects (= traps) in the diode</a:t>
            </a:r>
          </a:p>
          <a:p>
            <a:r>
              <a:rPr lang="en-US" sz="2400" dirty="0" smtClean="0"/>
              <a:t>The irradiation will introduce additional defects in the material (radiative damages) → sensitivity depends on the dose and on the dose rate</a:t>
            </a:r>
          </a:p>
          <a:p>
            <a:r>
              <a:rPr lang="en-US" sz="2400" dirty="0" smtClean="0"/>
              <a:t>It is possible to show that the number of additional traps as a function of the dose rate created in a n-type semiconductor is larger than for a p-type → the irradiation affects more importantly the life time of the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than the one of the h</a:t>
            </a:r>
            <a:r>
              <a:rPr lang="en-US" sz="2400" baseline="30000" dirty="0" smtClean="0"/>
              <a:t>+</a:t>
            </a:r>
            <a:endParaRPr lang="en-US" sz="2400" dirty="0" smtClean="0"/>
          </a:p>
          <a:p>
            <a:pPr lvl="0"/>
            <a:r>
              <a:rPr lang="en-US" sz="2400" dirty="0" smtClean="0"/>
              <a:t>In practice in dosimetry → p-type diode (« large » volume of p-type associated with a « small » volume of n-</a:t>
            </a:r>
            <a:r>
              <a:rPr lang="en-US" sz="2400" dirty="0"/>
              <a:t>t</a:t>
            </a:r>
            <a:r>
              <a:rPr lang="en-US" sz="2400" dirty="0" smtClean="0"/>
              <a:t>ype) because the loss of sensitivity is largely more important for n-type diodes than for p-type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/>
              <a:t>Type of diode </a:t>
            </a:r>
            <a:r>
              <a:rPr lang="fr-BE" sz="2800" dirty="0" err="1"/>
              <a:t>used</a:t>
            </a:r>
            <a:r>
              <a:rPr lang="fr-BE" sz="2800" dirty="0"/>
              <a:t> in </a:t>
            </a:r>
            <a:r>
              <a:rPr lang="fr-BE" sz="2800" dirty="0" err="1" smtClean="0"/>
              <a:t>dosimetry</a:t>
            </a:r>
            <a:r>
              <a:rPr lang="fr-BE" sz="2800" dirty="0" smtClean="0"/>
              <a:t>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D</a:t>
            </a:r>
            <a:r>
              <a:rPr lang="en-US" sz="2400" dirty="0" smtClean="0"/>
              <a:t>iodes for dosimetry are </a:t>
            </a:r>
            <a:r>
              <a:rPr lang="en-US" sz="2400" dirty="0" smtClean="0">
                <a:latin typeface="Calibri"/>
              </a:rPr>
              <a:t>≠ of diodes used in spectrometry</a:t>
            </a:r>
          </a:p>
          <a:p>
            <a:r>
              <a:rPr lang="en-US" sz="2400" dirty="0" smtClean="0">
                <a:latin typeface="Calibri"/>
              </a:rPr>
              <a:t>To minimize the perturbations in the medium (Bragg rule: no perturbation of the fluence by the detector) → diode smallest as possible (classical dimensions: 1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>
                <a:latin typeface="Calibri"/>
              </a:rPr>
              <a:t> 1 </a:t>
            </a:r>
            <a:r>
              <a:rPr lang="en-US" sz="2400" dirty="0" smtClean="0">
                <a:latin typeface="cmsy10"/>
              </a:rPr>
              <a:t>£</a:t>
            </a:r>
            <a:r>
              <a:rPr lang="en-US" sz="2400" dirty="0" smtClean="0">
                <a:latin typeface="Calibri"/>
              </a:rPr>
              <a:t> 1 mm</a:t>
            </a:r>
            <a:r>
              <a:rPr lang="en-US" sz="2400" baseline="30000" dirty="0" smtClean="0">
                <a:latin typeface="Calibri"/>
              </a:rPr>
              <a:t>3</a:t>
            </a:r>
            <a:r>
              <a:rPr lang="en-US" sz="2400" dirty="0" smtClean="0">
                <a:latin typeface="Calibri"/>
              </a:rPr>
              <a:t>) </a:t>
            </a:r>
          </a:p>
          <a:p>
            <a:r>
              <a:rPr lang="en-US" sz="2400" dirty="0"/>
              <a:t>Size not too small anyway </a:t>
            </a:r>
            <a:r>
              <a:rPr lang="en-US" sz="2400" dirty="0" smtClean="0">
                <a:latin typeface="Calibri"/>
              </a:rPr>
              <a:t>→ sensitivity </a:t>
            </a:r>
            <a:r>
              <a:rPr lang="en-US" sz="2400" dirty="0" smtClean="0">
                <a:latin typeface="cmsy10"/>
              </a:rPr>
              <a:t>/</a:t>
            </a:r>
            <a:r>
              <a:rPr lang="en-US" sz="2400" dirty="0" smtClean="0"/>
              <a:t> size of the depletion zone → compromise must be found</a:t>
            </a:r>
          </a:p>
          <a:p>
            <a:r>
              <a:rPr lang="en-US" sz="2400" dirty="0" smtClean="0"/>
              <a:t>The material surrounding the diode is also important → generation </a:t>
            </a:r>
            <a:r>
              <a:rPr lang="en-US" sz="2400" dirty="0"/>
              <a:t>of </a:t>
            </a:r>
            <a:r>
              <a:rPr lang="en-US" sz="2400" dirty="0" smtClean="0"/>
              <a:t>secondary charged particles → as tissue-</a:t>
            </a:r>
            <a:r>
              <a:rPr lang="en-US" sz="2400" dirty="0"/>
              <a:t>e</a:t>
            </a:r>
            <a:r>
              <a:rPr lang="en-US" sz="2400" dirty="0" smtClean="0"/>
              <a:t>quivalent as possible: electric contacts in Al, supports </a:t>
            </a:r>
            <a:r>
              <a:rPr lang="en-US" sz="2400" dirty="0"/>
              <a:t>i</a:t>
            </a:r>
            <a:r>
              <a:rPr lang="en-US" sz="2400" dirty="0" smtClean="0"/>
              <a:t>n plastic, carbon,…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2 </a:t>
            </a:r>
            <a:r>
              <a:rPr lang="fr-BE" sz="2800" dirty="0" err="1" smtClean="0"/>
              <a:t>examples</a:t>
            </a:r>
            <a:r>
              <a:rPr lang="fr-BE" sz="2800" dirty="0" smtClean="0"/>
              <a:t> </a:t>
            </a:r>
            <a:r>
              <a:rPr lang="fr-BE" sz="2800" dirty="0"/>
              <a:t>of </a:t>
            </a:r>
            <a:r>
              <a:rPr lang="fr-BE" sz="2800" dirty="0" smtClean="0"/>
              <a:t>diode </a:t>
            </a:r>
            <a:r>
              <a:rPr lang="fr-BE" sz="2800" dirty="0" err="1" smtClean="0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8800" y="1600200"/>
            <a:ext cx="3200400" cy="20574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lphaLcParenBoth"/>
            </a:pPr>
            <a:r>
              <a:rPr lang="en-US" sz="2400" dirty="0" smtClean="0"/>
              <a:t>polyethylene 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carbon cover 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Si diode 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carbon epoxy 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cables </a:t>
            </a:r>
            <a:r>
              <a:rPr lang="en-US" sz="2400" dirty="0"/>
              <a:t>i</a:t>
            </a:r>
            <a:r>
              <a:rPr lang="en-US" sz="2400" dirty="0" smtClean="0"/>
              <a:t>n Al</a:t>
            </a:r>
          </a:p>
          <a:p>
            <a:pPr marL="457200" indent="-457200">
              <a:buAutoNum type="alphaLcParenBoth"/>
            </a:pPr>
            <a:r>
              <a:rPr lang="en-US" sz="2400" dirty="0" smtClean="0"/>
              <a:t>PMMA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44043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33800"/>
            <a:ext cx="3581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droite 7"/>
          <p:cNvSpPr/>
          <p:nvPr/>
        </p:nvSpPr>
        <p:spPr>
          <a:xfrm>
            <a:off x="4419600" y="2362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lèche droite 8"/>
          <p:cNvSpPr/>
          <p:nvPr/>
        </p:nvSpPr>
        <p:spPr>
          <a:xfrm>
            <a:off x="4419600" y="4953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ZoneTexte 9"/>
          <p:cNvSpPr txBox="1"/>
          <p:nvPr/>
        </p:nvSpPr>
        <p:spPr>
          <a:xfrm>
            <a:off x="5638800" y="4800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Diode </a:t>
            </a:r>
            <a:r>
              <a:rPr lang="fr-BE" sz="2000" dirty="0" err="1" smtClean="0"/>
              <a:t>developed</a:t>
            </a:r>
            <a:r>
              <a:rPr lang="fr-BE" sz="2000" dirty="0" smtClean="0"/>
              <a:t> by Sun </a:t>
            </a:r>
            <a:r>
              <a:rPr lang="fr-BE" sz="2000" dirty="0" err="1" smtClean="0"/>
              <a:t>Nuclear</a:t>
            </a:r>
            <a:r>
              <a:rPr lang="fr-BE" sz="2000" dirty="0" smtClean="0"/>
              <a:t> Corporation</a:t>
            </a:r>
            <a:endParaRPr lang="fr-BE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7944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Energy</a:t>
            </a:r>
            <a:r>
              <a:rPr lang="fr-BE" sz="2800" dirty="0" smtClean="0"/>
              <a:t> </a:t>
            </a:r>
            <a:r>
              <a:rPr lang="fr-BE" sz="2800" dirty="0" err="1" smtClean="0"/>
              <a:t>response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Difficulty for small energy </a:t>
            </a:r>
            <a:r>
              <a:rPr lang="en-US" sz="2400" dirty="0" smtClean="0">
                <a:latin typeface="cmmi10"/>
              </a:rPr>
              <a:t>°</a:t>
            </a:r>
            <a:r>
              <a:rPr lang="en-US" sz="2400" dirty="0" smtClean="0"/>
              <a:t> → photoelectric effect is dominating → overestimation of the dose → problem → use of filters</a:t>
            </a: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514600"/>
            <a:ext cx="6784808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" y="2376100"/>
            <a:ext cx="175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X, </a:t>
            </a:r>
            <a:r>
              <a:rPr lang="en-US" dirty="0" smtClean="0">
                <a:latin typeface="cmmi10"/>
              </a:rPr>
              <a:t>°</a:t>
            </a:r>
            <a:r>
              <a:rPr lang="en-US" dirty="0" smtClean="0"/>
              <a:t> rays: 20 </a:t>
            </a:r>
            <a:r>
              <a:rPr lang="en-US" dirty="0" err="1" smtClean="0"/>
              <a:t>keV</a:t>
            </a:r>
            <a:r>
              <a:rPr lang="en-US" dirty="0" smtClean="0"/>
              <a:t> to 6 MeV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7696200" y="2514600"/>
            <a:ext cx="122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>
                <a:latin typeface="cmmi10"/>
              </a:rPr>
              <a:t>¯</a:t>
            </a:r>
            <a:r>
              <a:rPr lang="fr-BE" dirty="0" smtClean="0"/>
              <a:t>: &gt; 60 keV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228600" y="6248400"/>
            <a:ext cx="4274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Dosimeter</a:t>
            </a:r>
            <a:r>
              <a:rPr lang="fr-BE" dirty="0" smtClean="0"/>
              <a:t> DMC-2000 XB: MGP Instruments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5903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362200"/>
            <a:ext cx="668436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Response</a:t>
            </a:r>
            <a:r>
              <a:rPr lang="fr-BE" sz="2800" dirty="0" smtClean="0"/>
              <a:t> </a:t>
            </a:r>
            <a:r>
              <a:rPr lang="fr-BE" sz="2800" dirty="0"/>
              <a:t>i</a:t>
            </a:r>
            <a:r>
              <a:rPr lang="fr-BE" sz="2800" dirty="0" smtClean="0"/>
              <a:t>n dose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pulse mode (for not too important dose rates → not for radiotherapy) → linear dose response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324600" y="5943600"/>
            <a:ext cx="1971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 smtClean="0"/>
              <a:t>Dosicard</a:t>
            </a:r>
            <a:r>
              <a:rPr lang="fr-BE" dirty="0" smtClean="0"/>
              <a:t>: Canberra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Effect</a:t>
            </a:r>
            <a:r>
              <a:rPr lang="fr-BE" sz="2800" dirty="0" smtClean="0"/>
              <a:t> of </a:t>
            </a:r>
            <a:r>
              <a:rPr lang="fr-BE" sz="2800" dirty="0" err="1" smtClean="0"/>
              <a:t>cumulated</a:t>
            </a:r>
            <a:r>
              <a:rPr lang="fr-BE" sz="2800" dirty="0" smtClean="0"/>
              <a:t> dose (1)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written above → irradiation produces additional defects in the material </a:t>
            </a:r>
          </a:p>
          <a:p>
            <a:r>
              <a:rPr lang="en-US" sz="2400" dirty="0" smtClean="0"/>
              <a:t>When the dose ↗ (remark: high doses) → sensitivity ↘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048000"/>
            <a:ext cx="38957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3124200"/>
            <a:ext cx="4114800" cy="269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533400" y="5867401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(a) Diode EDP-20: </a:t>
            </a:r>
            <a:r>
              <a:rPr lang="fr-BE" dirty="0" err="1" smtClean="0"/>
              <a:t>Scanditronix</a:t>
            </a:r>
            <a:r>
              <a:rPr lang="fr-BE" dirty="0" smtClean="0"/>
              <a:t> - </a:t>
            </a:r>
            <a:r>
              <a:rPr lang="fr-BE" dirty="0" err="1" smtClean="0"/>
              <a:t>Wellhöfer</a:t>
            </a:r>
            <a:r>
              <a:rPr lang="fr-BE" dirty="0" smtClean="0"/>
              <a:t> → dose rate:  45 Gy/j, </a:t>
            </a:r>
            <a:r>
              <a:rPr lang="fr-BE" dirty="0" smtClean="0">
                <a:latin typeface="cmmi10"/>
              </a:rPr>
              <a:t>°</a:t>
            </a:r>
            <a:r>
              <a:rPr lang="fr-BE" dirty="0" smtClean="0"/>
              <a:t> of 25 MeV </a:t>
            </a:r>
          </a:p>
          <a:p>
            <a:r>
              <a:rPr lang="fr-BE" dirty="0" smtClean="0"/>
              <a:t>(b) </a:t>
            </a:r>
            <a:r>
              <a:rPr lang="fr-BE" dirty="0" err="1" smtClean="0"/>
              <a:t>Response</a:t>
            </a:r>
            <a:r>
              <a:rPr lang="fr-BE" dirty="0" smtClean="0"/>
              <a:t> as a </a:t>
            </a:r>
            <a:r>
              <a:rPr lang="fr-BE" dirty="0" err="1" smtClean="0"/>
              <a:t>function</a:t>
            </a:r>
            <a:r>
              <a:rPr lang="fr-BE" dirty="0" smtClean="0"/>
              <a:t> of the </a:t>
            </a:r>
            <a:r>
              <a:rPr lang="fr-BE" dirty="0" err="1" smtClean="0"/>
              <a:t>cumulated</a:t>
            </a:r>
            <a:r>
              <a:rPr lang="fr-BE" dirty="0" smtClean="0"/>
              <a:t> dose for 6 MeV </a:t>
            </a:r>
            <a:r>
              <a:rPr lang="fr-BE" dirty="0" smtClean="0">
                <a:latin typeface="cmmi10"/>
              </a:rPr>
              <a:t>°</a:t>
            </a: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52400" y="2971800"/>
            <a:ext cx="43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(a)</a:t>
            </a:r>
            <a:endParaRPr lang="fr-BE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29718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(b)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/>
              <a:t>Effect</a:t>
            </a:r>
            <a:r>
              <a:rPr lang="fr-BE" sz="2800" dirty="0"/>
              <a:t> of </a:t>
            </a:r>
            <a:r>
              <a:rPr lang="fr-BE" sz="2800" dirty="0" err="1"/>
              <a:t>cumulated</a:t>
            </a:r>
            <a:r>
              <a:rPr lang="fr-BE" sz="2800" dirty="0"/>
              <a:t> </a:t>
            </a:r>
            <a:r>
              <a:rPr lang="fr-BE" sz="2800" dirty="0" smtClean="0"/>
              <a:t>dose (</a:t>
            </a:r>
            <a:r>
              <a:rPr lang="fr-BE" sz="2800" dirty="0"/>
              <a:t>2</a:t>
            </a:r>
            <a:r>
              <a:rPr lang="fr-BE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precisely determine the dose at a given time → the decay curve of the sensitivity and the previous irradiation level should be known → problem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 → pre-irradiation before use to reach a (about) constant level of sensitivity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4998</TotalTime>
  <Words>952</Words>
  <Application>Microsoft Office PowerPoint</Application>
  <PresentationFormat>Affichage à l'écran (4:3)</PresentationFormat>
  <Paragraphs>117</Paragraphs>
  <Slides>16</Slides>
  <Notes>16</Notes>
  <HiddenSlides>0</HiddenSlides>
  <MMClips>16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cmmi10</vt:lpstr>
      <vt:lpstr>cmsy10</vt:lpstr>
      <vt:lpstr>Thème Office</vt:lpstr>
      <vt:lpstr>Principle of diode detector (1)</vt:lpstr>
      <vt:lpstr>Principle of diode detector (2)</vt:lpstr>
      <vt:lpstr>Type of diode used in dosimetry (1)</vt:lpstr>
      <vt:lpstr>Type of diode used in dosimetry (2)</vt:lpstr>
      <vt:lpstr>2 examples of diode dosimeters</vt:lpstr>
      <vt:lpstr>Energy response</vt:lpstr>
      <vt:lpstr>Response in dose</vt:lpstr>
      <vt:lpstr>Effect of cumulated dose (1)</vt:lpstr>
      <vt:lpstr>Effect of cumulated dose (2)</vt:lpstr>
      <vt:lpstr>Temperature effect</vt:lpstr>
      <vt:lpstr>Examples of available personal dosimeters</vt:lpstr>
      <vt:lpstr>Characteristics of ES600 and of dosicard </vt:lpstr>
      <vt:lpstr>Neutrons detectors with diodes (1)</vt:lpstr>
      <vt:lpstr>Neutrons detectors with diodes (2)</vt:lpstr>
      <vt:lpstr>Neutrons detectors with diodes (3)</vt:lpstr>
      <vt:lpstr>Neutrons detectors with diodes (4)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271</cp:revision>
  <dcterms:created xsi:type="dcterms:W3CDTF">2012-11-13T08:52:07Z</dcterms:created>
  <dcterms:modified xsi:type="dcterms:W3CDTF">2020-11-23T09:23:09Z</dcterms:modified>
</cp:coreProperties>
</file>