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57" r:id="rId4"/>
    <p:sldId id="259" r:id="rId5"/>
    <p:sldId id="324" r:id="rId6"/>
    <p:sldId id="325" r:id="rId7"/>
    <p:sldId id="326" r:id="rId8"/>
    <p:sldId id="273" r:id="rId9"/>
    <p:sldId id="327" r:id="rId10"/>
    <p:sldId id="328" r:id="rId11"/>
    <p:sldId id="329" r:id="rId12"/>
    <p:sldId id="330" r:id="rId13"/>
    <p:sldId id="331" r:id="rId14"/>
    <p:sldId id="278" r:id="rId15"/>
    <p:sldId id="332" r:id="rId16"/>
  </p:sldIdLst>
  <p:sldSz cx="9144000" cy="6858000" type="screen4x3"/>
  <p:notesSz cx="6858000" cy="9144000"/>
  <p:embeddedFontLst>
    <p:embeddedFont>
      <p:font typeface="cmmi10" panose="020B0500000000000000" pitchFamily="34" charset="0"/>
      <p:regular r:id="rId18"/>
    </p:embeddedFont>
    <p:embeddedFont>
      <p:font typeface="cmsy10" panose="020B0500000000000000" pitchFamily="34" charset="0"/>
      <p:regular r:id="rId19"/>
    </p:embeddedFont>
    <p:embeddedFont>
      <p:font typeface="Times" panose="02020603050405020304" pitchFamily="18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1840B-32E6-436E-BACE-7EBCCD0FE10B}" type="datetimeFigureOut">
              <a:rPr lang="fr-FR" smtClean="0"/>
              <a:pPr/>
              <a:t>17/11/2020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BAF6C-1DE5-4057-9268-C6A57AB01662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219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D4EB1-041D-4A2C-A632-CEB0E6FE2AB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D4EB1-041D-4A2C-A632-CEB0E6FE2AB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42E-EF6A-4795-8E6C-4F3ABFB379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42E-EF6A-4795-8E6C-4F3ABFB379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42E-EF6A-4795-8E6C-4F3ABFB379F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42E-EF6A-4795-8E6C-4F3ABFB379F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42E-EF6A-4795-8E6C-4F3ABFB379F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43F47-C6E9-408A-A6F4-C33319652F3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8C42E-EF6A-4795-8E6C-4F3ABFB379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51A9-BC73-41D7-A34D-0E7AADB9792A}" type="datetime1">
              <a:rPr lang="fr-FR" smtClean="0"/>
              <a:t>17/11/2020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AFEA9-4974-4809-AA5D-51EF804E93AB}" type="datetime1">
              <a:rPr lang="fr-FR" smtClean="0"/>
              <a:t>17/11/2020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5B15-530C-41CA-A94E-2BF3F30746F3}" type="datetime1">
              <a:rPr lang="fr-FR" smtClean="0"/>
              <a:t>17/11/2020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DBCD-CD9D-421B-B47F-69F5D8CE9F2E}" type="datetime1">
              <a:rPr lang="fr-FR" smtClean="0"/>
              <a:t>17/11/2020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F24C-DC22-4473-BDDE-4ADED1EE090F}" type="datetime1">
              <a:rPr lang="fr-FR" smtClean="0"/>
              <a:t>17/11/2020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4539-4543-4609-9B4D-B6EBDE3F3FBF}" type="datetime1">
              <a:rPr lang="fr-FR" smtClean="0"/>
              <a:t>17/11/2020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A47E-B3E6-4468-BD58-1EFC9C6D04AF}" type="datetime1">
              <a:rPr lang="fr-FR" smtClean="0"/>
              <a:t>17/11/2020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5AB97-F185-4F16-BA28-6642E42703FF}" type="datetime1">
              <a:rPr lang="fr-FR" smtClean="0"/>
              <a:t>17/11/2020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34C6-B189-4796-AE48-BCA14F41C668}" type="datetime1">
              <a:rPr lang="fr-FR" smtClean="0"/>
              <a:t>17/11/2020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37BCC-00AD-4733-9792-D17E489524C3}" type="datetime1">
              <a:rPr lang="fr-FR" smtClean="0"/>
              <a:t>17/11/2020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9FE21-92A7-4DFF-B44D-411748406C59}" type="datetime1">
              <a:rPr lang="fr-FR" smtClean="0"/>
              <a:t>17/11/2020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7DD7-9251-438A-B003-E8F4DC287ABF}" type="datetime1">
              <a:rPr lang="fr-FR" smtClean="0"/>
              <a:t>17/11/2020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149A-6772-4BDB-B130-DE99B043633C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7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5" Type="http://schemas.openxmlformats.org/officeDocument/2006/relationships/audio" Target="../media/media11.wav"/><Relationship Id="rId10" Type="http://schemas.openxmlformats.org/officeDocument/2006/relationships/image" Target="../media/image12.png"/><Relationship Id="rId4" Type="http://schemas.microsoft.com/office/2007/relationships/media" Target="../media/media11.wav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audio" Target="../media/media12.wav"/><Relationship Id="rId11" Type="http://schemas.openxmlformats.org/officeDocument/2006/relationships/image" Target="../media/image15.png"/><Relationship Id="rId5" Type="http://schemas.microsoft.com/office/2007/relationships/media" Target="../media/media12.wav"/><Relationship Id="rId10" Type="http://schemas.openxmlformats.org/officeDocument/2006/relationships/image" Target="../media/image14.png"/><Relationship Id="rId4" Type="http://schemas.openxmlformats.org/officeDocument/2006/relationships/tags" Target="../tags/tag11.xml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av"/><Relationship Id="rId7" Type="http://schemas.openxmlformats.org/officeDocument/2006/relationships/image" Target="../media/image1.png"/><Relationship Id="rId2" Type="http://schemas.microsoft.com/office/2007/relationships/media" Target="../media/media13.wav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1.png"/><Relationship Id="rId2" Type="http://schemas.microsoft.com/office/2007/relationships/media" Target="../media/media5.wav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av"/><Relationship Id="rId7" Type="http://schemas.openxmlformats.org/officeDocument/2006/relationships/image" Target="../media/image1.png"/><Relationship Id="rId2" Type="http://schemas.microsoft.com/office/2007/relationships/media" Target="../media/media6.wav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9.wav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8600" y="1371600"/>
            <a:ext cx="9144000" cy="3200399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Chapter </a:t>
            </a:r>
            <a:r>
              <a:rPr lang="en-US" dirty="0" smtClean="0">
                <a:latin typeface="Times" pitchFamily="18" charset="0"/>
              </a:rPr>
              <a:t>XI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Electronic dosimeters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34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Depletion </a:t>
            </a:r>
            <a:r>
              <a:rPr lang="en-US" sz="2800" dirty="0" smtClean="0"/>
              <a:t>depth </a:t>
            </a:r>
            <a:r>
              <a:rPr lang="fr-BE" sz="2800" dirty="0" smtClean="0"/>
              <a:t>(2)</a:t>
            </a:r>
            <a:endParaRPr lang="fr-BE" sz="2800" dirty="0"/>
          </a:p>
        </p:txBody>
      </p:sp>
      <p:pic>
        <p:nvPicPr>
          <p:cNvPr id="7" name="Image 6" descr="numérisation00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859258" y="2255542"/>
            <a:ext cx="5501684" cy="32766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1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Depletion depth (3)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Integrating Poisson’s equation: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Since </a:t>
            </a:r>
            <a:r>
              <a:rPr lang="en-US" sz="2400" i="1" dirty="0" err="1" smtClean="0"/>
              <a:t>dV</a:t>
            </a:r>
            <a:r>
              <a:rPr lang="en-US" sz="2400" i="1" dirty="0" smtClean="0"/>
              <a:t>/dx = 0 </a:t>
            </a:r>
            <a:r>
              <a:rPr lang="en-US" sz="2400" dirty="0" smtClean="0"/>
              <a:t>at </a:t>
            </a:r>
            <a:r>
              <a:rPr lang="en-US" sz="2400" i="1" dirty="0" smtClean="0"/>
              <a:t>x =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and </a:t>
            </a:r>
            <a:r>
              <a:rPr lang="en-US" sz="2400" i="1" dirty="0" smtClean="0"/>
              <a:t>x = -x</a:t>
            </a:r>
            <a:r>
              <a:rPr lang="en-US" sz="2400" i="1" baseline="-25000" dirty="0" smtClean="0"/>
              <a:t>p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One more integration:</a:t>
            </a:r>
            <a:endParaRPr lang="en-US" sz="2400" dirty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466789" y="2209800"/>
            <a:ext cx="3581400" cy="998885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2271527" y="4038600"/>
            <a:ext cx="3810000" cy="1025358"/>
          </a:xfrm>
          <a:prstGeom prst="rect">
            <a:avLst/>
          </a:prstGeom>
          <a:noFill/>
          <a:ln/>
          <a:effectLst/>
        </p:spPr>
      </p:pic>
      <p:pic>
        <p:nvPicPr>
          <p:cNvPr id="11" name="Image 1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1676400" y="5591174"/>
            <a:ext cx="5000254" cy="1227223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Depletion depth (4)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44957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solutions are equal at </a:t>
            </a:r>
            <a:r>
              <a:rPr lang="en-US" sz="2400" i="1" dirty="0" smtClean="0"/>
              <a:t>x = 0 </a:t>
            </a:r>
            <a:r>
              <a:rPr lang="en-US" sz="2400" dirty="0" smtClean="0">
                <a:latin typeface="Calibri"/>
              </a:rPr>
              <a:t>→ </a:t>
            </a:r>
            <a:r>
              <a:rPr lang="en-US" sz="2400" i="1" dirty="0" smtClean="0">
                <a:latin typeface="Calibri"/>
              </a:rPr>
              <a:t>C = C’ </a:t>
            </a:r>
            <a:r>
              <a:rPr lang="en-US" sz="2400" dirty="0" smtClean="0">
                <a:latin typeface="Calibri"/>
              </a:rPr>
              <a:t>and as </a:t>
            </a:r>
            <a:r>
              <a:rPr lang="en-US" sz="2400" i="1" dirty="0" smtClean="0">
                <a:latin typeface="Calibri"/>
              </a:rPr>
              <a:t>V(</a:t>
            </a:r>
            <a:r>
              <a:rPr lang="en-US" sz="2400" i="1" dirty="0" err="1" smtClean="0">
                <a:latin typeface="Calibri"/>
              </a:rPr>
              <a:t>x</a:t>
            </a:r>
            <a:r>
              <a:rPr lang="en-US" sz="2400" i="1" baseline="-25000" dirty="0" err="1" smtClean="0">
                <a:latin typeface="Calibri"/>
              </a:rPr>
              <a:t>n</a:t>
            </a:r>
            <a:r>
              <a:rPr lang="en-US" sz="2400" i="1" dirty="0" smtClean="0">
                <a:latin typeface="Calibri"/>
              </a:rPr>
              <a:t>) = V</a:t>
            </a:r>
            <a:r>
              <a:rPr lang="en-US" sz="2400" i="1" baseline="-25000" dirty="0" smtClean="0">
                <a:latin typeface="Calibri"/>
              </a:rPr>
              <a:t>0</a:t>
            </a:r>
            <a:r>
              <a:rPr lang="en-US" sz="2400" i="1" dirty="0" smtClean="0">
                <a:latin typeface="Calibri"/>
              </a:rPr>
              <a:t> </a:t>
            </a:r>
            <a:r>
              <a:rPr lang="en-US" sz="2400" dirty="0" smtClean="0">
                <a:latin typeface="Calibri"/>
              </a:rPr>
              <a:t>and       </a:t>
            </a:r>
            <a:r>
              <a:rPr lang="en-US" sz="2400" i="1" dirty="0" smtClean="0">
                <a:latin typeface="Calibri"/>
              </a:rPr>
              <a:t>V(-</a:t>
            </a:r>
            <a:r>
              <a:rPr lang="en-US" sz="2400" i="1" dirty="0" err="1" smtClean="0">
                <a:latin typeface="Calibri"/>
              </a:rPr>
              <a:t>x</a:t>
            </a:r>
            <a:r>
              <a:rPr lang="en-US" sz="2400" i="1" baseline="-25000" dirty="0" err="1" smtClean="0">
                <a:latin typeface="Calibri"/>
              </a:rPr>
              <a:t>p</a:t>
            </a:r>
            <a:r>
              <a:rPr lang="en-US" sz="2400" i="1" dirty="0" smtClean="0">
                <a:latin typeface="Calibri"/>
              </a:rPr>
              <a:t>) = 0</a:t>
            </a:r>
            <a:r>
              <a:rPr lang="en-US" sz="2400" dirty="0" smtClean="0">
                <a:latin typeface="Calibri"/>
              </a:rPr>
              <a:t>:</a:t>
            </a:r>
          </a:p>
          <a:p>
            <a:endParaRPr lang="en-US" sz="2400" dirty="0" smtClean="0">
              <a:latin typeface="Calibri"/>
            </a:endParaRPr>
          </a:p>
          <a:p>
            <a:endParaRPr lang="en-US" sz="2400" dirty="0" smtClean="0">
              <a:latin typeface="Calibri"/>
            </a:endParaRPr>
          </a:p>
          <a:p>
            <a:r>
              <a:rPr lang="en-US" sz="2400" dirty="0" smtClean="0">
                <a:latin typeface="Calibri"/>
              </a:rPr>
              <a:t> Eliminating </a:t>
            </a:r>
            <a:r>
              <a:rPr lang="en-US" sz="2400" i="1" dirty="0" smtClean="0">
                <a:latin typeface="Calibri"/>
              </a:rPr>
              <a:t>C</a:t>
            </a:r>
            <a:r>
              <a:rPr lang="en-US" sz="2400" dirty="0" smtClean="0">
                <a:latin typeface="Calibri"/>
              </a:rPr>
              <a:t>:</a:t>
            </a:r>
          </a:p>
          <a:p>
            <a:endParaRPr lang="en-US" sz="2400" dirty="0" smtClean="0">
              <a:latin typeface="Calibri"/>
            </a:endParaRPr>
          </a:p>
          <a:p>
            <a:endParaRPr lang="en-US" sz="2400" dirty="0" smtClean="0">
              <a:latin typeface="Calibri"/>
            </a:endParaRPr>
          </a:p>
          <a:p>
            <a:r>
              <a:rPr lang="en-US" sz="2400" dirty="0" smtClean="0">
                <a:latin typeface="Calibri"/>
              </a:rPr>
              <a:t>Using the charge conservation equation:</a:t>
            </a:r>
            <a:endParaRPr lang="en-US" sz="2400" dirty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 bwMode="auto">
          <a:xfrm>
            <a:off x="3384804" y="2108478"/>
            <a:ext cx="2286000" cy="1073706"/>
          </a:xfrm>
          <a:prstGeom prst="rect">
            <a:avLst/>
          </a:prstGeom>
          <a:noFill/>
          <a:ln/>
          <a:effectLst/>
        </p:spPr>
      </p:pic>
      <p:pic>
        <p:nvPicPr>
          <p:cNvPr id="10" name="Image 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 bwMode="auto">
          <a:xfrm>
            <a:off x="2818492" y="3785125"/>
            <a:ext cx="3418624" cy="613300"/>
          </a:xfrm>
          <a:prstGeom prst="rect">
            <a:avLst/>
          </a:prstGeom>
          <a:noFill/>
          <a:ln/>
          <a:effectLst/>
        </p:spPr>
      </p:pic>
      <p:pic>
        <p:nvPicPr>
          <p:cNvPr id="12" name="Image 11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 bwMode="auto">
          <a:xfrm>
            <a:off x="485774" y="5172378"/>
            <a:ext cx="3759395" cy="804232"/>
          </a:xfrm>
          <a:prstGeom prst="rect">
            <a:avLst/>
          </a:prstGeom>
          <a:noFill/>
          <a:ln/>
          <a:effectLst/>
        </p:spPr>
      </p:pic>
      <p:pic>
        <p:nvPicPr>
          <p:cNvPr id="15" name="Image 1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tretch>
            <a:fillRect/>
          </a:stretch>
        </p:blipFill>
        <p:spPr bwMode="auto">
          <a:xfrm>
            <a:off x="5315118" y="5172379"/>
            <a:ext cx="3708291" cy="805476"/>
          </a:xfrm>
          <a:prstGeom prst="rect">
            <a:avLst/>
          </a:prstGeom>
          <a:noFill/>
          <a:ln/>
          <a:effectLst/>
        </p:spPr>
      </p:pic>
      <p:sp>
        <p:nvSpPr>
          <p:cNvPr id="14" name="ZoneTexte 13"/>
          <p:cNvSpPr txBox="1"/>
          <p:nvPr/>
        </p:nvSpPr>
        <p:spPr>
          <a:xfrm>
            <a:off x="4371975" y="5400979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</a:t>
            </a:r>
            <a:endParaRPr lang="en-US" sz="2400" dirty="0"/>
          </a:p>
        </p:txBody>
      </p:sp>
      <p:sp>
        <p:nvSpPr>
          <p:cNvPr id="11" name="Flèche droite 10"/>
          <p:cNvSpPr/>
          <p:nvPr/>
        </p:nvSpPr>
        <p:spPr>
          <a:xfrm>
            <a:off x="2924175" y="623917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4067175" y="6162979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d = </a:t>
            </a:r>
            <a:r>
              <a:rPr lang="en-US" sz="2800" i="1" dirty="0" err="1" smtClean="0"/>
              <a:t>x</a:t>
            </a:r>
            <a:r>
              <a:rPr lang="en-US" sz="2800" i="1" baseline="-25000" dirty="0" err="1" smtClean="0"/>
              <a:t>n</a:t>
            </a:r>
            <a:r>
              <a:rPr lang="en-US" sz="2800" i="1" dirty="0" err="1" smtClean="0"/>
              <a:t>+x</a:t>
            </a:r>
            <a:r>
              <a:rPr lang="en-US" sz="2800" i="1" baseline="-25000" dirty="0" err="1" smtClean="0"/>
              <a:t>p</a:t>
            </a:r>
            <a:endParaRPr lang="en-US" sz="280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405124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Depletion </a:t>
            </a:r>
            <a:r>
              <a:rPr lang="en-US" sz="2800" dirty="0" smtClean="0"/>
              <a:t>depth (</a:t>
            </a:r>
            <a:r>
              <a:rPr lang="en-US" sz="2800" dirty="0"/>
              <a:t>5</a:t>
            </a:r>
            <a:r>
              <a:rPr lang="en-US" sz="2800" dirty="0" smtClean="0"/>
              <a:t>)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3352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Considering for instance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A</a:t>
            </a:r>
            <a:r>
              <a:rPr lang="en-US" sz="2400" i="1" dirty="0" smtClean="0"/>
              <a:t> </a:t>
            </a:r>
            <a:r>
              <a:rPr lang="en-US" sz="2400" dirty="0" smtClean="0">
                <a:latin typeface="cmsy10"/>
              </a:rPr>
              <a:t>À</a:t>
            </a:r>
            <a:r>
              <a:rPr lang="en-US" sz="2400" i="1" dirty="0" smtClean="0"/>
              <a:t> N</a:t>
            </a:r>
            <a:r>
              <a:rPr lang="en-US" sz="2400" i="1" baseline="-25000" dirty="0" smtClean="0"/>
              <a:t>D</a:t>
            </a:r>
            <a:r>
              <a:rPr lang="en-US" sz="2400" i="1" dirty="0" smtClean="0"/>
              <a:t> →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dirty="0" smtClean="0"/>
              <a:t> </a:t>
            </a:r>
            <a:r>
              <a:rPr lang="en-US" sz="2400" dirty="0" smtClean="0">
                <a:latin typeface="cmsy10"/>
              </a:rPr>
              <a:t>À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p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→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Extension of the depletion zone to the n-side</a:t>
            </a:r>
          </a:p>
          <a:p>
            <a:r>
              <a:rPr lang="en-US" sz="2400" dirty="0" smtClean="0"/>
              <a:t>For Si with </a:t>
            </a:r>
            <a:r>
              <a:rPr lang="en-US" sz="2400" dirty="0" smtClean="0">
                <a:latin typeface="cmmi10"/>
              </a:rPr>
              <a:t>½ </a:t>
            </a:r>
            <a:r>
              <a:rPr lang="en-US" sz="2400" dirty="0" smtClean="0"/>
              <a:t>= 20000 </a:t>
            </a:r>
            <a:r>
              <a:rPr lang="en-US" sz="2400" dirty="0" err="1" smtClean="0"/>
              <a:t>Ωcm</a:t>
            </a:r>
            <a:r>
              <a:rPr lang="en-US" sz="2400" dirty="0" smtClean="0"/>
              <a:t> and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0 </a:t>
            </a:r>
            <a:r>
              <a:rPr lang="en-US" sz="2400" i="1" dirty="0" smtClean="0"/>
              <a:t>=</a:t>
            </a:r>
            <a:r>
              <a:rPr lang="en-US" sz="2400" dirty="0" smtClean="0"/>
              <a:t> 1V → </a:t>
            </a:r>
            <a:r>
              <a:rPr lang="en-US" sz="2400" i="1" dirty="0" smtClean="0"/>
              <a:t>d</a:t>
            </a:r>
            <a:r>
              <a:rPr lang="en-US" sz="2400" dirty="0" smtClean="0"/>
              <a:t> ≈ 75 </a:t>
            </a:r>
            <a:r>
              <a:rPr lang="en-US" sz="2400" dirty="0" err="1" smtClean="0"/>
              <a:t>μm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2895600" y="2286000"/>
            <a:ext cx="3382629" cy="1030456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7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Applied</a:t>
            </a:r>
            <a:r>
              <a:rPr lang="fr-BE" sz="2800" dirty="0" smtClean="0"/>
              <a:t> voltage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an external voltage is applied such as the anode is at a larger potential than the cathode potential (direct polarization) → decrease of the potential at the junction → a current will flow → no use in in dosimetry</a:t>
            </a:r>
          </a:p>
          <a:p>
            <a:r>
              <a:rPr lang="en-US" sz="2400" dirty="0"/>
              <a:t>If an external voltage is applied such as the anode is at a </a:t>
            </a:r>
            <a:r>
              <a:rPr lang="en-US" sz="2400" dirty="0" smtClean="0"/>
              <a:t> smaller potential than the cathode potential (inverse polarization) </a:t>
            </a:r>
            <a:r>
              <a:rPr lang="en-US" sz="2400" dirty="0"/>
              <a:t>→ </a:t>
            </a:r>
            <a:r>
              <a:rPr lang="en-US" sz="2400" dirty="0" smtClean="0"/>
              <a:t>re-enforcement of the potential difference at the junction → no current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000" dirty="0"/>
              <a:t>This voltage attracts h</a:t>
            </a:r>
            <a:r>
              <a:rPr lang="en-US" sz="2000" baseline="30000" dirty="0"/>
              <a:t>+</a:t>
            </a:r>
            <a:r>
              <a:rPr lang="en-US" sz="2000" dirty="0"/>
              <a:t> in the p-region away from the junction and similarly for the e</a:t>
            </a:r>
            <a:r>
              <a:rPr lang="en-US" sz="2000" baseline="30000" dirty="0"/>
              <a:t>-</a:t>
            </a:r>
            <a:r>
              <a:rPr lang="en-US" sz="2000" dirty="0"/>
              <a:t> in the n region → enlarge the depletion zone (use in previous equation V</a:t>
            </a:r>
            <a:r>
              <a:rPr lang="en-US" sz="2000" baseline="-25000" dirty="0"/>
              <a:t>B</a:t>
            </a:r>
            <a:r>
              <a:rPr lang="en-US" sz="2000" dirty="0"/>
              <a:t>+V</a:t>
            </a:r>
            <a:r>
              <a:rPr lang="en-US" sz="2000" baseline="-25000" dirty="0"/>
              <a:t>0</a:t>
            </a:r>
            <a:r>
              <a:rPr lang="en-US" sz="2000" dirty="0"/>
              <a:t> ≈ V</a:t>
            </a:r>
            <a:r>
              <a:rPr lang="en-US" sz="2000" baseline="-25000" dirty="0"/>
              <a:t>B</a:t>
            </a:r>
            <a:r>
              <a:rPr lang="en-US" sz="2000" dirty="0"/>
              <a:t> because V</a:t>
            </a:r>
            <a:r>
              <a:rPr lang="en-US" sz="2000" baseline="-25000" dirty="0"/>
              <a:t>B</a:t>
            </a:r>
            <a:r>
              <a:rPr lang="en-US" sz="2000" dirty="0"/>
              <a:t> </a:t>
            </a:r>
            <a:r>
              <a:rPr lang="en-US" sz="2000" dirty="0">
                <a:latin typeface="cmsy10"/>
              </a:rPr>
              <a:t>À</a:t>
            </a:r>
            <a:r>
              <a:rPr lang="en-US" sz="2000" dirty="0"/>
              <a:t> V</a:t>
            </a:r>
            <a:r>
              <a:rPr lang="en-US" sz="2000" baseline="-25000" dirty="0"/>
              <a:t>0</a:t>
            </a:r>
            <a:r>
              <a:rPr lang="en-US" sz="2000" dirty="0"/>
              <a:t>) → 5 mm in </a:t>
            </a:r>
            <a:r>
              <a:rPr lang="en-US" sz="2000" dirty="0" smtClean="0"/>
              <a:t>Si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i="1" dirty="0" smtClean="0"/>
              <a:t>V</a:t>
            </a:r>
            <a:r>
              <a:rPr lang="en-US" sz="2000" i="1" baseline="-25000" dirty="0" smtClean="0"/>
              <a:t>B</a:t>
            </a:r>
            <a:r>
              <a:rPr lang="en-US" sz="2000" dirty="0" smtClean="0"/>
              <a:t> is limited </a:t>
            </a:r>
            <a:r>
              <a:rPr lang="en-US" sz="2000" dirty="0"/>
              <a:t>→ attention to the </a:t>
            </a:r>
            <a:r>
              <a:rPr lang="en-US" sz="2000" dirty="0" smtClean="0"/>
              <a:t>breakdown (by Zener or avalanche effect)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14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Current</a:t>
            </a:r>
            <a:r>
              <a:rPr lang="fr-BE" sz="2800" dirty="0" smtClean="0"/>
              <a:t> – voltage </a:t>
            </a:r>
            <a:r>
              <a:rPr lang="fr-BE" sz="2800" dirty="0" err="1" smtClean="0"/>
              <a:t>feature</a:t>
            </a:r>
            <a:endParaRPr lang="fr-BE" sz="2800" dirty="0"/>
          </a:p>
        </p:txBody>
      </p:sp>
      <p:pic>
        <p:nvPicPr>
          <p:cNvPr id="36868" name="Picture 4" descr="http://clivetec.0catch.com/imgs/ZenerDiagra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1524000"/>
            <a:ext cx="4468798" cy="4495800"/>
          </a:xfrm>
          <a:prstGeom prst="rect">
            <a:avLst/>
          </a:prstGeom>
          <a:noFill/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582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3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Types </a:t>
            </a:r>
            <a:r>
              <a:rPr lang="fr-BE" sz="2800" dirty="0"/>
              <a:t>of </a:t>
            </a:r>
            <a:r>
              <a:rPr lang="fr-BE" sz="2800" dirty="0" err="1" smtClean="0"/>
              <a:t>electronic</a:t>
            </a:r>
            <a:r>
              <a:rPr lang="fr-BE" sz="2800" dirty="0" smtClean="0"/>
              <a:t> </a:t>
            </a:r>
            <a:r>
              <a:rPr lang="fr-BE" sz="2800" dirty="0" err="1" smtClean="0"/>
              <a:t>dosimeters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410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Electronic dosimeters include </a:t>
            </a:r>
            <a:r>
              <a:rPr lang="en-US" sz="2400" dirty="0"/>
              <a:t>both </a:t>
            </a:r>
            <a:r>
              <a:rPr lang="en-US" sz="2400" dirty="0" smtClean="0"/>
              <a:t>passive (integrators) or active (real-time </a:t>
            </a:r>
            <a:r>
              <a:rPr lang="en-US" sz="2400" dirty="0"/>
              <a:t>measurement) dosimeters </a:t>
            </a:r>
            <a:endParaRPr lang="en-US" sz="2400" dirty="0" smtClean="0"/>
          </a:p>
          <a:p>
            <a:r>
              <a:rPr lang="en-US" sz="2400" dirty="0" smtClean="0"/>
              <a:t>We discuss here about dosimeters made of silicon (even though dosimeters made of germanium, diamond, etc. also exist → less used or more expensive) </a:t>
            </a:r>
          </a:p>
          <a:p>
            <a:r>
              <a:rPr lang="en-US" sz="2400" dirty="0" smtClean="0"/>
              <a:t>2 devices will be considered (→ </a:t>
            </a:r>
            <a:r>
              <a:rPr lang="en-US" sz="2400" b="1" dirty="0" smtClean="0"/>
              <a:t>no</a:t>
            </a:r>
            <a:r>
              <a:rPr lang="en-US" sz="2400" dirty="0" smtClean="0"/>
              <a:t> bipolar transistors, </a:t>
            </a:r>
            <a:r>
              <a:rPr lang="en-US" sz="2400" b="1" dirty="0"/>
              <a:t>no </a:t>
            </a:r>
            <a:r>
              <a:rPr lang="en-US" sz="2400" dirty="0" smtClean="0"/>
              <a:t>solid ionization chambers) →</a:t>
            </a:r>
          </a:p>
          <a:p>
            <a:pPr lvl="1"/>
            <a:r>
              <a:rPr lang="en-US" sz="2000" dirty="0" smtClean="0"/>
              <a:t>Diode</a:t>
            </a:r>
          </a:p>
          <a:p>
            <a:pPr lvl="1"/>
            <a:r>
              <a:rPr lang="en-US" sz="2000" dirty="0" smtClean="0"/>
              <a:t>MOSFET (Metal-Oxide Semiconductor Field Effect Transistor) </a:t>
            </a:r>
          </a:p>
          <a:p>
            <a:r>
              <a:rPr lang="en-US" sz="2400" dirty="0" smtClean="0"/>
              <a:t>References:</a:t>
            </a:r>
          </a:p>
          <a:p>
            <a:pPr lvl="1"/>
            <a:r>
              <a:rPr lang="en-US" sz="2000" dirty="0" smtClean="0"/>
              <a:t> J. </a:t>
            </a:r>
            <a:r>
              <a:rPr lang="en-US" sz="2000" dirty="0" err="1" smtClean="0"/>
              <a:t>Barthe</a:t>
            </a:r>
            <a:r>
              <a:rPr lang="en-US" sz="2000" dirty="0" smtClean="0"/>
              <a:t>, </a:t>
            </a:r>
            <a:r>
              <a:rPr lang="en-US" sz="2000" i="1" dirty="0" smtClean="0"/>
              <a:t>Electronic dosimeters based on solid state detectors</a:t>
            </a:r>
            <a:r>
              <a:rPr lang="en-US" sz="2000" dirty="0" smtClean="0"/>
              <a:t>, Nuclear Instruments and Methods in Physics Research B: 184 (2001) 158–189</a:t>
            </a:r>
          </a:p>
          <a:p>
            <a:pPr lvl="1"/>
            <a:r>
              <a:rPr lang="en-US" sz="2000" dirty="0" smtClean="0"/>
              <a:t>A. Holmes-</a:t>
            </a:r>
            <a:r>
              <a:rPr lang="en-US" sz="2000" dirty="0" err="1" smtClean="0"/>
              <a:t>Siedle</a:t>
            </a:r>
            <a:r>
              <a:rPr lang="en-US" sz="2000" dirty="0" smtClean="0"/>
              <a:t>, L. Adams, </a:t>
            </a:r>
            <a:r>
              <a:rPr lang="en-US" sz="2000" i="1" dirty="0" smtClean="0"/>
              <a:t>Handbook of radiation effects </a:t>
            </a:r>
            <a:r>
              <a:rPr lang="en-US" sz="2000" dirty="0" smtClean="0"/>
              <a:t>(Oxford Science Publication) 1994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Introduction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Electronic dosimeter → personal dosimeters, dosimeters for radiotherapy, for </a:t>
            </a:r>
            <a:r>
              <a:rPr lang="en-US" sz="2400" dirty="0" err="1" smtClean="0"/>
              <a:t>curietherapy</a:t>
            </a:r>
            <a:r>
              <a:rPr lang="en-US" sz="2400" dirty="0" smtClean="0"/>
              <a:t>,…</a:t>
            </a:r>
          </a:p>
          <a:p>
            <a:r>
              <a:rPr lang="en-US" sz="2400" dirty="0" smtClean="0"/>
              <a:t>Si is used </a:t>
            </a:r>
            <a:r>
              <a:rPr lang="en-US" sz="2400" dirty="0"/>
              <a:t>for electronic </a:t>
            </a:r>
            <a:r>
              <a:rPr lang="en-US" sz="2400" dirty="0" smtClean="0"/>
              <a:t>dosimeters → well known material </a:t>
            </a:r>
          </a:p>
          <a:p>
            <a:r>
              <a:rPr lang="en-US" sz="2400" dirty="0" smtClean="0"/>
              <a:t>Several advantages of </a:t>
            </a:r>
            <a:r>
              <a:rPr lang="en-US" sz="2400" dirty="0"/>
              <a:t>the electronic dosimeter :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Z = 14 → « relatively » tissue-</a:t>
            </a:r>
            <a:r>
              <a:rPr lang="en-US" sz="2000" dirty="0"/>
              <a:t>e</a:t>
            </a:r>
            <a:r>
              <a:rPr lang="en-US" sz="2000" dirty="0" smtClean="0"/>
              <a:t>quivalent → for E &lt; 150 </a:t>
            </a:r>
            <a:r>
              <a:rPr lang="en-US" sz="2000" dirty="0" err="1" smtClean="0"/>
              <a:t>keV</a:t>
            </a:r>
            <a:r>
              <a:rPr lang="en-US" sz="2000" dirty="0" smtClean="0"/>
              <a:t> → increase of the interaction cross section compared to tissues (photoelectric effect)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Better sensitivity than a gas (factor 20000) due to its larger density (factor 2000) and to its smaller ionization energy (factor 10)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Smaller size </a:t>
            </a:r>
            <a:r>
              <a:rPr lang="en-US" sz="2000" dirty="0"/>
              <a:t>→ B-G </a:t>
            </a:r>
            <a:r>
              <a:rPr lang="en-US" sz="2000" dirty="0" smtClean="0"/>
              <a:t>conditions satisfied and possibly placed into a confined volume (human body)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Good mechanical stability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Possibility to measure doses or dose rates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Possibility to </a:t>
            </a:r>
            <a:r>
              <a:rPr lang="en-US" sz="2000" dirty="0"/>
              <a:t>make </a:t>
            </a:r>
            <a:r>
              <a:rPr lang="en-US" sz="2000" dirty="0" smtClean="0"/>
              <a:t>neutrons dosimetry (not studied here)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648.97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152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smtClean="0"/>
              <a:t>Diode </a:t>
            </a:r>
            <a:r>
              <a:rPr lang="fr-BE" sz="2800" dirty="0" err="1" smtClean="0"/>
              <a:t>dosimeter</a:t>
            </a:r>
            <a:r>
              <a:rPr lang="fr-BE" sz="2800" dirty="0" smtClean="0"/>
              <a:t>: </a:t>
            </a:r>
            <a:r>
              <a:rPr lang="fr-BE" sz="2800" dirty="0" err="1" smtClean="0"/>
              <a:t>Definition</a:t>
            </a:r>
            <a:r>
              <a:rPr lang="fr-BE" sz="2800" dirty="0" smtClean="0"/>
              <a:t> of the diode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Si diode → junction of 2 types of semiconductors →</a:t>
            </a:r>
          </a:p>
          <a:p>
            <a:pPr lvl="1"/>
            <a:r>
              <a:rPr lang="en-US" sz="2000" dirty="0" smtClean="0"/>
              <a:t>p-type diode: crystal of p-type (excess of h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) with a thin layer at the surface of n-type (excess of 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n-type </a:t>
            </a:r>
            <a:r>
              <a:rPr lang="en-US" sz="2000" dirty="0"/>
              <a:t>diode: crystal of </a:t>
            </a:r>
            <a:r>
              <a:rPr lang="en-US" sz="2000" dirty="0" smtClean="0"/>
              <a:t>n-type </a:t>
            </a:r>
            <a:r>
              <a:rPr lang="en-US" sz="2000" dirty="0"/>
              <a:t>with a thin layer at the surface of </a:t>
            </a:r>
            <a:r>
              <a:rPr lang="en-US" sz="2000" dirty="0" smtClean="0"/>
              <a:t>p-type</a:t>
            </a:r>
            <a:endParaRPr lang="en-US" sz="2400" dirty="0" smtClean="0"/>
          </a:p>
          <a:p>
            <a:r>
              <a:rPr lang="en-US" sz="2400" dirty="0" smtClean="0"/>
              <a:t>Thin metal layers are deposited on the semiconductors to make the anode (contact with the p-region) and the cathode (contact with the n-region)</a:t>
            </a:r>
          </a:p>
          <a:p>
            <a:pPr lvl="1"/>
            <a:endParaRPr lang="en-US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4462462"/>
            <a:ext cx="63246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09800" y="53340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Rectangle 9"/>
          <p:cNvSpPr/>
          <p:nvPr/>
        </p:nvSpPr>
        <p:spPr>
          <a:xfrm>
            <a:off x="7162800" y="5257800"/>
            <a:ext cx="457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6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n-type semiconductor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3946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Silicon and Germanium are tetravalent</a:t>
            </a:r>
          </a:p>
          <a:p>
            <a:r>
              <a:rPr lang="en-US" sz="2400" dirty="0" smtClean="0"/>
              <a:t>If a pentavalent impurity (doping) atom as arsenic, phosphorus, antimony (donor element) is introduced → replacing an atom lattice → an extra electron does not fit into the valence band</a:t>
            </a:r>
          </a:p>
          <a:p>
            <a:r>
              <a:rPr lang="en-US" sz="2400" dirty="0" smtClean="0"/>
              <a:t>This extra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is weakly bound → easily excited to the conduction band → localized level just below the bottom of the conduction band</a:t>
            </a:r>
          </a:p>
          <a:p>
            <a:r>
              <a:rPr lang="en-US" sz="2400" dirty="0" smtClean="0"/>
              <a:t>Ionization energy of this extra level: a few 0.01 </a:t>
            </a:r>
            <a:r>
              <a:rPr lang="en-US" sz="2400" dirty="0" err="1" smtClean="0"/>
              <a:t>eV</a:t>
            </a:r>
            <a:r>
              <a:rPr lang="en-US" sz="2400" dirty="0" smtClean="0"/>
              <a:t> → comparable to thermal energy →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the conduction band without h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in the valence band → </a:t>
            </a:r>
            <a:r>
              <a:rPr lang="en-US" sz="2400" b="1" dirty="0" smtClean="0"/>
              <a:t>n-type semiconductor</a:t>
            </a:r>
          </a:p>
          <a:p>
            <a:r>
              <a:rPr lang="en-US" sz="2400" dirty="0" smtClean="0"/>
              <a:t>Practically concentration of donor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D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À</a:t>
            </a:r>
            <a:r>
              <a:rPr lang="en-US" sz="2400" dirty="0" smtClean="0"/>
              <a:t>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 → electron concentration </a:t>
            </a:r>
            <a:r>
              <a:rPr lang="en-US" sz="2400" i="1" dirty="0" smtClean="0"/>
              <a:t>n ≈ N</a:t>
            </a:r>
            <a:r>
              <a:rPr lang="en-US" sz="2400" i="1" baseline="-25000" dirty="0" smtClean="0"/>
              <a:t>D </a:t>
            </a:r>
            <a:r>
              <a:rPr lang="en-US" sz="2400" dirty="0" smtClean="0"/>
              <a:t>(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D</a:t>
            </a:r>
            <a:r>
              <a:rPr lang="en-US" sz="2400" baseline="-25000" dirty="0" smtClean="0"/>
              <a:t> </a:t>
            </a:r>
            <a:r>
              <a:rPr lang="en-US" sz="2400" dirty="0" smtClean="0">
                <a:latin typeface="cmsy10"/>
              </a:rPr>
              <a:t>»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 atoms/cm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 →</a:t>
            </a:r>
            <a:endParaRPr lang="en-US" sz="2400" dirty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429000" y="6107134"/>
            <a:ext cx="1918406" cy="392134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3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p-type </a:t>
            </a:r>
            <a:r>
              <a:rPr lang="en-US" sz="2800" dirty="0"/>
              <a:t>semiconductor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a trivalent impurity atom as gallium, boron, indium (acceptor element) is introduced → replacing an atom lattice → no enough electron to fill the valence band → excess of hole</a:t>
            </a:r>
          </a:p>
          <a:p>
            <a:r>
              <a:rPr lang="en-US" sz="2400" dirty="0" smtClean="0"/>
              <a:t>A captured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this hole is less bound than normal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→ localized level just above the top of the valence band</a:t>
            </a:r>
          </a:p>
          <a:p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the valence are easily excited to this level → extra hole in the valence band without 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 in the conduction band → </a:t>
            </a:r>
            <a:r>
              <a:rPr lang="en-US" sz="2400" b="1" dirty="0" smtClean="0"/>
              <a:t>p-type semiconductor</a:t>
            </a:r>
          </a:p>
          <a:p>
            <a:r>
              <a:rPr lang="en-US" sz="2400" dirty="0" smtClean="0"/>
              <a:t>Practically concentration of acceptor N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À</a:t>
            </a:r>
            <a:r>
              <a:rPr lang="en-US" sz="2400" dirty="0" smtClean="0"/>
              <a:t> n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→ hole concentration p ≈ N</a:t>
            </a:r>
            <a:r>
              <a:rPr lang="en-US" sz="2400" baseline="-25000" dirty="0" smtClean="0"/>
              <a:t>A </a:t>
            </a:r>
            <a:r>
              <a:rPr lang="en-US" sz="2400" dirty="0" smtClean="0"/>
              <a:t>(N</a:t>
            </a:r>
            <a:r>
              <a:rPr lang="en-US" sz="2400" baseline="-25000" dirty="0" smtClean="0"/>
              <a:t>A </a:t>
            </a:r>
            <a:r>
              <a:rPr lang="en-US" sz="2400" dirty="0" smtClean="0">
                <a:latin typeface="cmsy10"/>
              </a:rPr>
              <a:t>»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15</a:t>
            </a:r>
            <a:r>
              <a:rPr lang="en-US" sz="2400" dirty="0" smtClean="0"/>
              <a:t> atoms/cm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 →</a:t>
            </a:r>
            <a:endParaRPr lang="en-US" sz="2400" dirty="0"/>
          </a:p>
        </p:txBody>
      </p:sp>
      <p:pic>
        <p:nvPicPr>
          <p:cNvPr id="7" name="Imag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 bwMode="auto">
          <a:xfrm>
            <a:off x="3352800" y="5783284"/>
            <a:ext cx="1918406" cy="392134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76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Representation of doped (extrinsic) semiconductors </a:t>
            </a:r>
            <a:endParaRPr lang="en-US" sz="2800" dirty="0"/>
          </a:p>
        </p:txBody>
      </p:sp>
      <p:pic>
        <p:nvPicPr>
          <p:cNvPr id="6" name="Image 5" descr="numérisation00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560646" y="-1006215"/>
            <a:ext cx="4205538" cy="89611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029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53000" y="51054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68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800" dirty="0" err="1" smtClean="0"/>
              <a:t>Principle</a:t>
            </a:r>
            <a:r>
              <a:rPr lang="fr-BE" sz="2800" dirty="0" smtClean="0"/>
              <a:t> of the diode</a:t>
            </a:r>
            <a:endParaRPr lang="fr-BE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sz="2400" dirty="0" smtClean="0"/>
              <a:t>	≠ </a:t>
            </a:r>
            <a:r>
              <a:rPr lang="fr-BE" sz="2400" dirty="0" err="1"/>
              <a:t>density</a:t>
            </a:r>
            <a:r>
              <a:rPr lang="fr-BE" sz="2400" dirty="0"/>
              <a:t> of charge </a:t>
            </a:r>
            <a:r>
              <a:rPr lang="en-US" sz="2400" dirty="0"/>
              <a:t>→ diffusion of majority e</a:t>
            </a:r>
            <a:r>
              <a:rPr lang="en-US" sz="2400" baseline="30000" dirty="0"/>
              <a:t>-</a:t>
            </a:r>
            <a:r>
              <a:rPr lang="en-US" sz="2400" dirty="0"/>
              <a:t> from n-region to p-region and of majority h</a:t>
            </a:r>
            <a:r>
              <a:rPr lang="en-US" sz="2400" baseline="30000" dirty="0"/>
              <a:t>+ </a:t>
            </a:r>
            <a:r>
              <a:rPr lang="en-US" sz="2400" dirty="0"/>
              <a:t>from p-region to n-region → in the junction zone: recombination of e</a:t>
            </a:r>
            <a:r>
              <a:rPr lang="en-US" sz="2400" baseline="30000" dirty="0"/>
              <a:t>-</a:t>
            </a:r>
            <a:r>
              <a:rPr lang="en-US" sz="2400" dirty="0"/>
              <a:t> and h</a:t>
            </a:r>
            <a:r>
              <a:rPr lang="en-US" sz="2400" baseline="30000" dirty="0"/>
              <a:t>+ </a:t>
            </a:r>
            <a:r>
              <a:rPr lang="en-US" sz="2400" dirty="0"/>
              <a:t>→ positive ions in the n-region and negative in the p-region → electric field </a:t>
            </a:r>
            <a:r>
              <a:rPr lang="fr-BE" sz="2400" dirty="0"/>
              <a:t>(10</a:t>
            </a:r>
            <a:r>
              <a:rPr lang="fr-BE" sz="2400" baseline="30000" dirty="0"/>
              <a:t>3</a:t>
            </a:r>
            <a:r>
              <a:rPr lang="fr-BE" sz="2400" dirty="0"/>
              <a:t> V/cm)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/>
              <a:t>this region </a:t>
            </a:r>
            <a:r>
              <a:rPr lang="en-US" sz="2400" dirty="0" smtClean="0"/>
              <a:t>(</a:t>
            </a:r>
            <a:r>
              <a:rPr lang="en-US" sz="2400" dirty="0"/>
              <a:t>called </a:t>
            </a:r>
            <a:r>
              <a:rPr lang="en-US" sz="2400" i="1" dirty="0"/>
              <a:t>depletion region</a:t>
            </a:r>
            <a:r>
              <a:rPr lang="en-US" sz="2400" dirty="0" smtClean="0"/>
              <a:t>)</a:t>
            </a:r>
            <a:r>
              <a:rPr lang="fr-BE" sz="2400" dirty="0" smtClean="0"/>
              <a:t>	</a:t>
            </a:r>
          </a:p>
        </p:txBody>
      </p:sp>
      <p:pic>
        <p:nvPicPr>
          <p:cNvPr id="6" name="Picture 6" descr="fig_5_2_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521003"/>
            <a:ext cx="6248400" cy="33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8532" y="554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Depletion depth (1)</a:t>
            </a:r>
            <a:endParaRPr lang="en-US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029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width of the depletion zone (</a:t>
            </a:r>
            <a:r>
              <a:rPr lang="en-US" sz="2400" i="1" dirty="0" smtClean="0"/>
              <a:t>= d</a:t>
            </a:r>
            <a:r>
              <a:rPr lang="en-US" sz="2400" dirty="0" smtClean="0"/>
              <a:t>) depends on the concentration of n and p impurities. It can be determined from Poisson’s equation (with </a:t>
            </a:r>
            <a:r>
              <a:rPr lang="el-GR" sz="2400" dirty="0" smtClean="0"/>
              <a:t>ε</a:t>
            </a:r>
            <a:r>
              <a:rPr lang="en-US" sz="2400" dirty="0" smtClean="0"/>
              <a:t> the dielectric constant):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If we consider an uniform charge distribution about the junction and with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n</a:t>
            </a:r>
            <a:r>
              <a:rPr lang="en-US" sz="2400" dirty="0" smtClean="0"/>
              <a:t> and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p</a:t>
            </a:r>
            <a:r>
              <a:rPr lang="en-US" sz="2400" dirty="0" smtClean="0"/>
              <a:t> the extents of the depletion zone on the n- and p-sides and a contact potential </a:t>
            </a:r>
            <a:r>
              <a:rPr lang="en-US" sz="2400" i="1" dirty="0" smtClean="0"/>
              <a:t>V</a:t>
            </a:r>
            <a:r>
              <a:rPr lang="en-US" sz="2400" i="1" baseline="-25000" dirty="0" smtClean="0"/>
              <a:t>0 </a:t>
            </a:r>
            <a:r>
              <a:rPr lang="fr-FR" sz="2400" i="1" dirty="0"/>
              <a:t>→</a:t>
            </a:r>
            <a:endParaRPr lang="en-US" sz="2400" i="1" baseline="-25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Since the charge is conserved: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A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p</a:t>
            </a:r>
            <a:r>
              <a:rPr lang="en-US" sz="2400" i="1" baseline="-25000" dirty="0" smtClean="0"/>
              <a:t> </a:t>
            </a:r>
            <a:r>
              <a:rPr lang="en-US" sz="2400" i="1" dirty="0" smtClean="0"/>
              <a:t>= </a:t>
            </a:r>
            <a:r>
              <a:rPr lang="en-US" sz="2400" i="1" dirty="0" err="1" smtClean="0"/>
              <a:t>N</a:t>
            </a:r>
            <a:r>
              <a:rPr lang="en-US" sz="2400" i="1" baseline="-25000" dirty="0" err="1" smtClean="0"/>
              <a:t>D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n</a:t>
            </a:r>
            <a:r>
              <a:rPr lang="en-US" sz="2400" i="1" baseline="-25000" dirty="0" smtClean="0"/>
              <a:t> </a:t>
            </a:r>
            <a:r>
              <a:rPr lang="en-US" sz="2400" dirty="0" smtClean="0"/>
              <a:t>(with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A</a:t>
            </a:r>
            <a:r>
              <a:rPr lang="en-US" sz="2400" i="1" dirty="0" smtClean="0"/>
              <a:t> ≈ p </a:t>
            </a:r>
            <a:r>
              <a:rPr lang="en-US" sz="2400" dirty="0" smtClean="0"/>
              <a:t>the acceptors concentration and </a:t>
            </a:r>
            <a:r>
              <a:rPr lang="en-US" sz="2400" i="1" dirty="0" smtClean="0"/>
              <a:t>N</a:t>
            </a:r>
            <a:r>
              <a:rPr lang="en-US" sz="2400" i="1" baseline="-25000" dirty="0" smtClean="0"/>
              <a:t>D</a:t>
            </a:r>
            <a:r>
              <a:rPr lang="en-US" sz="2400" i="1" dirty="0" smtClean="0"/>
              <a:t> ≈ n</a:t>
            </a:r>
            <a:r>
              <a:rPr lang="en-US" sz="2400" dirty="0" smtClean="0"/>
              <a:t> the donors concentration)</a:t>
            </a:r>
          </a:p>
        </p:txBody>
      </p:sp>
      <p:pic>
        <p:nvPicPr>
          <p:cNvPr id="8" name="Image 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3352800" y="2362200"/>
            <a:ext cx="2243314" cy="844828"/>
          </a:xfrm>
          <a:prstGeom prst="rect">
            <a:avLst/>
          </a:prstGeom>
          <a:noFill/>
          <a:ln/>
          <a:effectLst/>
        </p:spPr>
      </p:pic>
      <p:pic>
        <p:nvPicPr>
          <p:cNvPr id="9" name="Imag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2107494" y="4267200"/>
            <a:ext cx="4800600" cy="1111470"/>
          </a:xfrm>
          <a:prstGeom prst="rect">
            <a:avLst/>
          </a:prstGeom>
          <a:noFill/>
          <a:ln/>
          <a:effectLst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4149A-6772-4BDB-B130-DE99B043633C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058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uation*}&#10;\sigma=eN_D\mu_e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9"/>
  <p:tag name="PICTUREFILESIZE" val="1380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uation*}&#10;x_n=\left(\frac{2\varepsilon V_0}{eN_D[1+N_D/N_A]}\right)^{1/2}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1"/>
  <p:tag name="PICTUREFILESIZE" val="10210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uation*}&#10;x_p=\left(\frac{2\varepsilon V_0}{eN_A[1+N_A/N_D]}\right)^{1/2}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29"/>
  <p:tag name="PICTUREFILESIZE" val="10060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uation*}&#10;d\simeq x_n\simeq \left(\frac{2\varepsilon V_0}{eN_D}\right)^{1/2}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2"/>
  <p:tag name="PICTUREFILESIZE" val="71839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uation*}&#10;\sigma=eN_A\mu_h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49"/>
  <p:tag name="PICTUREFILESIZE" val="1380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uation*}&#10;\frac{d^2V}{dx^2}=-\frac{\rho(x)}{\varepsilon}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61"/>
  <p:tag name="PICTUREFILESIZE" val="3917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\rho(x)=\left\{&#10;\begin{aligned}&#10;  &amp;eN_D&amp; 0&lt;x&lt;x_n \\&#10;  -&amp;eN_A&amp; -x_p&lt;x&lt;0&#10;   \end{aligned} &#10;\right.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34"/>
  <p:tag name="PICTUREFILESIZE" val="11570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\frac{dV}{dx}=\left\{&#10;\begin{aligned}&#10;  -&amp;\frac{eN_D}{\varepsilon}x+C_n&amp; 0&lt;x&lt;x_n \\&#10;  &amp;\frac{eN_A}{\varepsilon}x+C_p&amp; -x_p&lt;x&lt;0&#10;   \end{aligned} &#10;\right.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65"/>
  <p:tag name="PICTUREFILESIZE" val="21118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\frac{dV}{dx}=\left\{&#10;\begin{aligned}&#10;  -&amp;\frac{eN_D}{\varepsilon}(x-x_n)&amp; 0&lt;x&lt;x_n \\&#10;  &amp;\frac{eN_A}{\varepsilon}(x+x_p)&amp; -x_p&lt;x&lt;0&#10;   \end{aligned} &#10;\right.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71"/>
  <p:tag name="PICTUREFILESIZE" val="21885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equation*}&#10;V(x)=\left\{&#10;\begin{aligned}&#10;  -&amp;\frac{eN_D}{\varepsilon}\left(\frac{x^2}{2}-x_nx\right)+C&amp; 0&lt;x&lt;x_n \\&#10;  &amp;\frac{eN_A}{\varepsilon}\left(\frac{x^2}{2}+x_px\right)+C'&amp; -x_p&lt;x&lt;0&#10;   \end{aligned} &#10;\right.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220"/>
  <p:tag name="PICTUREFILESIZE" val="330227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narray*}&#10;V_0&amp;=&amp;\frac{eN_D}{2\varepsilon}x_n^2+C\\&#10;0&amp;=&amp;-\frac{eN_A}{2\varepsilon}x_p^2+C\&#10;\end{eqnarray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98"/>
  <p:tag name="PICTUREFILESIZE" val="12558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amsmath}&#10;\begin{document}&#10;\begin{equation*}&#10;V_0=\frac{e}{2\varepsilon}(N_Dx_n^2+N_Ax_p^2)&#10;\end{equation*}&#10;\end{document}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06"/>
  <p:tag name="PICTUREFILESIZE" val="56153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4781</TotalTime>
  <Words>862</Words>
  <Application>Microsoft Office PowerPoint</Application>
  <PresentationFormat>Affichage à l'écran (4:3)</PresentationFormat>
  <Paragraphs>113</Paragraphs>
  <Slides>15</Slides>
  <Notes>15</Notes>
  <HiddenSlides>0</HiddenSlides>
  <MMClips>15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cmmi10</vt:lpstr>
      <vt:lpstr>cmsy10</vt:lpstr>
      <vt:lpstr>Times</vt:lpstr>
      <vt:lpstr>Calibri</vt:lpstr>
      <vt:lpstr>Thème Office</vt:lpstr>
      <vt:lpstr> Chapter XI:  Electronic dosimeters  </vt:lpstr>
      <vt:lpstr>Types of electronic dosimeters</vt:lpstr>
      <vt:lpstr>Introduction</vt:lpstr>
      <vt:lpstr>Diode dosimeter: Definition of the diode</vt:lpstr>
      <vt:lpstr>n-type semiconductor</vt:lpstr>
      <vt:lpstr>p-type semiconductor</vt:lpstr>
      <vt:lpstr>Representation of doped (extrinsic) semiconductors </vt:lpstr>
      <vt:lpstr>Principle of the diode</vt:lpstr>
      <vt:lpstr>Depletion depth (1)</vt:lpstr>
      <vt:lpstr>Depletion depth (2)</vt:lpstr>
      <vt:lpstr>Depletion depth (3)</vt:lpstr>
      <vt:lpstr>Depletion depth (4)</vt:lpstr>
      <vt:lpstr>Depletion depth (5)</vt:lpstr>
      <vt:lpstr>Applied voltage</vt:lpstr>
      <vt:lpstr>Current – voltage feature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Dosimètres à luminescence stimulée optiquement (OSL)</dc:title>
  <dc:creator>Utilisateur Windows</dc:creator>
  <cp:lastModifiedBy>ULB</cp:lastModifiedBy>
  <cp:revision>265</cp:revision>
  <dcterms:created xsi:type="dcterms:W3CDTF">2012-11-13T08:52:07Z</dcterms:created>
  <dcterms:modified xsi:type="dcterms:W3CDTF">2020-11-17T14:47:58Z</dcterms:modified>
</cp:coreProperties>
</file>