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304" r:id="rId2"/>
    <p:sldId id="308" r:id="rId3"/>
    <p:sldId id="309" r:id="rId4"/>
    <p:sldId id="305" r:id="rId5"/>
    <p:sldId id="306" r:id="rId6"/>
    <p:sldId id="307" r:id="rId7"/>
    <p:sldId id="336" r:id="rId8"/>
    <p:sldId id="337" r:id="rId9"/>
    <p:sldId id="338" r:id="rId10"/>
    <p:sldId id="339" r:id="rId11"/>
    <p:sldId id="340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34" r:id="rId21"/>
    <p:sldId id="320" r:id="rId22"/>
    <p:sldId id="319" r:id="rId23"/>
    <p:sldId id="321" r:id="rId24"/>
    <p:sldId id="322" r:id="rId25"/>
    <p:sldId id="323" r:id="rId26"/>
    <p:sldId id="324" r:id="rId27"/>
    <p:sldId id="325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mmi10" panose="020B0500000000000000" pitchFamily="34" charset="0"/>
      <p:regular r:id="rId3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8121E-D5F5-417C-80D0-58F61B18A0F7}" type="datetimeFigureOut">
              <a:rPr lang="fr-FR" smtClean="0"/>
              <a:pPr/>
              <a:t>13/11/2020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F06AA-2DB7-4082-822C-774245700AE8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358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8E33-F322-4CD1-9F14-1048AAEAFE64}" type="datetime1">
              <a:rPr lang="fr-FR" smtClean="0"/>
              <a:pPr/>
              <a:t>13/11/2020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F436-C2E2-4885-AEC6-1E9E42CE6192}" type="datetime1">
              <a:rPr lang="fr-FR" smtClean="0"/>
              <a:pPr/>
              <a:t>13/11/2020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CA29-31DA-4980-8718-66B8D7D503B7}" type="datetime1">
              <a:rPr lang="fr-FR" smtClean="0"/>
              <a:pPr/>
              <a:t>13/11/2020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45C8-13D9-4860-BD5A-D469032D48FE}" type="datetime1">
              <a:rPr lang="fr-FR" smtClean="0"/>
              <a:pPr/>
              <a:t>13/11/2020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D3DA-B3B5-4BC0-B514-06E08AD9A947}" type="datetime1">
              <a:rPr lang="fr-FR" smtClean="0"/>
              <a:pPr/>
              <a:t>13/11/2020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913A-4D77-4508-8D33-52DABD428EE6}" type="datetime1">
              <a:rPr lang="fr-FR" smtClean="0"/>
              <a:pPr/>
              <a:t>13/11/2020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FB50-C468-475A-A0A7-BF459C8814FC}" type="datetime1">
              <a:rPr lang="fr-FR" smtClean="0"/>
              <a:pPr/>
              <a:t>13/11/2020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E4B0-0494-48F2-961A-CED5E9F62BBB}" type="datetime1">
              <a:rPr lang="fr-FR" smtClean="0"/>
              <a:pPr/>
              <a:t>13/11/2020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6046-8799-49AC-8E8E-CE55CFF25414}" type="datetime1">
              <a:rPr lang="fr-FR" smtClean="0"/>
              <a:pPr/>
              <a:t>13/11/2020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6EF3-A880-4D79-9AD1-B5FA9D95C909}" type="datetime1">
              <a:rPr lang="fr-FR" smtClean="0"/>
              <a:pPr/>
              <a:t>13/11/2020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FEB6-FD70-4121-9664-E6D3142AC6AF}" type="datetime1">
              <a:rPr lang="fr-FR" smtClean="0"/>
              <a:pPr/>
              <a:t>13/11/2020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EDD1-1755-48B2-8158-AC2FAB4BF6A5}" type="datetime1">
              <a:rPr lang="fr-FR" smtClean="0"/>
              <a:pPr/>
              <a:t>13/11/2020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2.wav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5" Type="http://schemas.openxmlformats.org/officeDocument/2006/relationships/audio" Target="../media/media15.wav"/><Relationship Id="rId10" Type="http://schemas.openxmlformats.org/officeDocument/2006/relationships/image" Target="../media/image13.png"/><Relationship Id="rId4" Type="http://schemas.microsoft.com/office/2007/relationships/media" Target="../media/media15.wav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5" Type="http://schemas.openxmlformats.org/officeDocument/2006/relationships/audio" Target="../media/media16.wav"/><Relationship Id="rId10" Type="http://schemas.openxmlformats.org/officeDocument/2006/relationships/image" Target="../media/image16.png"/><Relationship Id="rId4" Type="http://schemas.microsoft.com/office/2007/relationships/media" Target="../media/media16.wav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av"/><Relationship Id="rId7" Type="http://schemas.openxmlformats.org/officeDocument/2006/relationships/image" Target="../media/image2.png"/><Relationship Id="rId2" Type="http://schemas.microsoft.com/office/2007/relationships/media" Target="../media/media18.wav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6.wav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Al</a:t>
            </a:r>
            <a:r>
              <a:rPr lang="fr-BE" sz="2800" baseline="-25000" dirty="0"/>
              <a:t>2</a:t>
            </a:r>
            <a:r>
              <a:rPr lang="fr-BE" sz="2800" dirty="0"/>
              <a:t>O</a:t>
            </a:r>
            <a:r>
              <a:rPr lang="fr-BE" sz="2800" baseline="-25000" dirty="0"/>
              <a:t>3</a:t>
            </a:r>
            <a:r>
              <a:rPr lang="fr-BE" sz="2800" dirty="0"/>
              <a:t>:C </a:t>
            </a:r>
            <a:r>
              <a:rPr lang="fr-BE" sz="2800" dirty="0" err="1" smtClean="0"/>
              <a:t>dosimeters</a:t>
            </a:r>
            <a:r>
              <a:rPr lang="fr-BE" sz="2800" dirty="0" smtClean="0"/>
              <a:t> in practice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monocrystal </a:t>
            </a:r>
          </a:p>
          <a:p>
            <a:pPr lvl="1">
              <a:buNone/>
            </a:pPr>
            <a:r>
              <a:rPr lang="en-US" sz="2000" dirty="0" smtClean="0"/>
              <a:t>→  very sensitive → excellent for the measurement of small doses</a:t>
            </a:r>
          </a:p>
          <a:p>
            <a:pPr lvl="1">
              <a:buNone/>
            </a:pPr>
            <a:r>
              <a:rPr lang="en-US" sz="2000" dirty="0" smtClean="0"/>
              <a:t>→ may be heated → deep traps are emptied → may be indefinitely reused</a:t>
            </a:r>
          </a:p>
          <a:p>
            <a:pPr lvl="1">
              <a:buNone/>
            </a:pPr>
            <a:r>
              <a:rPr lang="en-US" sz="2000" dirty="0" smtClean="0"/>
              <a:t>→ lack of uniformity between 2 crystals → large variability between dosimeters of this type </a:t>
            </a:r>
            <a:r>
              <a:rPr lang="en-US" sz="2000" dirty="0"/>
              <a:t>→ </a:t>
            </a:r>
            <a:r>
              <a:rPr lang="en-US" sz="2000" dirty="0" smtClean="0"/>
              <a:t>individual calibration</a:t>
            </a:r>
          </a:p>
          <a:p>
            <a:r>
              <a:rPr lang="en-US" sz="2400" dirty="0" smtClean="0"/>
              <a:t>As powder (</a:t>
            </a:r>
            <a:r>
              <a:rPr lang="en-US" sz="2400" dirty="0" err="1" smtClean="0"/>
              <a:t>Landauer</a:t>
            </a:r>
            <a:r>
              <a:rPr lang="en-US" sz="2400" dirty="0" smtClean="0"/>
              <a:t> Inc.) → crystals grinded into powder and embedded in </a:t>
            </a:r>
            <a:r>
              <a:rPr lang="en-US" sz="2400" dirty="0"/>
              <a:t>a </a:t>
            </a:r>
            <a:r>
              <a:rPr lang="en-US" sz="2400" dirty="0" smtClean="0"/>
              <a:t>plastic matrix</a:t>
            </a:r>
          </a:p>
          <a:p>
            <a:pPr lvl="1">
              <a:buNone/>
            </a:pPr>
            <a:r>
              <a:rPr lang="en-US" sz="2000" dirty="0" smtClean="0"/>
              <a:t>→ very good uniformity</a:t>
            </a:r>
          </a:p>
          <a:p>
            <a:pPr lvl="1">
              <a:buNone/>
            </a:pPr>
            <a:r>
              <a:rPr lang="en-US" sz="2000" dirty="0" smtClean="0"/>
              <a:t>→ cannot be heated → deep traps are not emptied → loss of sensitivity in the end</a:t>
            </a:r>
          </a:p>
          <a:p>
            <a:r>
              <a:rPr lang="en-US" sz="2400" dirty="0" smtClean="0"/>
              <a:t>Microcrystals </a:t>
            </a:r>
            <a:r>
              <a:rPr lang="en-US" sz="2400" dirty="0"/>
              <a:t>and </a:t>
            </a:r>
            <a:r>
              <a:rPr lang="en-US" sz="2400" dirty="0" smtClean="0"/>
              <a:t>optical fiber</a:t>
            </a:r>
          </a:p>
          <a:p>
            <a:pPr lvl="1">
              <a:buNone/>
            </a:pPr>
            <a:r>
              <a:rPr lang="en-US" sz="2000" dirty="0"/>
              <a:t>→ </a:t>
            </a:r>
            <a:r>
              <a:rPr lang="en-US" sz="2000" dirty="0" smtClean="0"/>
              <a:t>in-vivo dosimetry</a:t>
            </a:r>
          </a:p>
          <a:p>
            <a:pPr lvl="1">
              <a:buNone/>
            </a:pPr>
            <a:r>
              <a:rPr lang="en-US" sz="2000" dirty="0" smtClean="0"/>
              <a:t>→ real-time dosimetry</a:t>
            </a:r>
          </a:p>
          <a:p>
            <a:pPr lvl="1">
              <a:buNone/>
            </a:pPr>
            <a:r>
              <a:rPr lang="en-US" sz="2000" dirty="0" smtClean="0"/>
              <a:t>→ to be investigated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181600"/>
            <a:ext cx="185814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7467600" y="60198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Calibri"/>
              </a:rPr>
              <a:t>Ø = 300 </a:t>
            </a:r>
            <a:r>
              <a:rPr lang="fr-BE" dirty="0" smtClean="0">
                <a:latin typeface="cmmi10"/>
              </a:rPr>
              <a:t>¹</a:t>
            </a:r>
            <a:r>
              <a:rPr lang="fr-BE" dirty="0" smtClean="0">
                <a:latin typeface="Calibri"/>
              </a:rPr>
              <a:t>m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9075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OSL </a:t>
            </a:r>
            <a:r>
              <a:rPr lang="fr-BE" sz="2800" dirty="0" err="1"/>
              <a:t>dosimeter</a:t>
            </a:r>
            <a:r>
              <a:rPr lang="fr-BE" sz="2800" dirty="0"/>
              <a:t>: In practice at ULB </a:t>
            </a:r>
            <a:r>
              <a:rPr lang="fr-BE" sz="2800" dirty="0" smtClean="0"/>
              <a:t>(4)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562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Temperature and hygrometry: </a:t>
            </a:r>
            <a:r>
              <a:rPr lang="en-US" sz="2400" dirty="0" smtClean="0"/>
              <a:t>Range of use: -10°C to 40°C and from 0 % to 90%</a:t>
            </a:r>
          </a:p>
          <a:p>
            <a:r>
              <a:rPr lang="en-US" sz="2400" b="1" dirty="0" smtClean="0"/>
              <a:t>Exposition to light: </a:t>
            </a:r>
            <a:r>
              <a:rPr lang="en-US" sz="2400" dirty="0" smtClean="0"/>
              <a:t>no particular restriction in normal conditions</a:t>
            </a:r>
          </a:p>
          <a:p>
            <a:r>
              <a:rPr lang="en-US" sz="2400" b="1" dirty="0" smtClean="0"/>
              <a:t>Strong and light dosimeter: </a:t>
            </a:r>
            <a:r>
              <a:rPr lang="en-US" sz="2400" dirty="0" smtClean="0"/>
              <a:t>Strong, compact, light, fully customize dosimeters </a:t>
            </a:r>
          </a:p>
          <a:p>
            <a:r>
              <a:rPr lang="en-US" sz="2400" b="1" dirty="0" smtClean="0"/>
              <a:t>Types of radiations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photon: </a:t>
            </a:r>
            <a:r>
              <a:rPr lang="en-US" sz="2000" dirty="0"/>
              <a:t>e</a:t>
            </a:r>
            <a:r>
              <a:rPr lang="en-US" sz="2000" dirty="0" smtClean="0"/>
              <a:t>nergies from 16 </a:t>
            </a:r>
            <a:r>
              <a:rPr lang="en-US" sz="2000" dirty="0" err="1" smtClean="0"/>
              <a:t>keV</a:t>
            </a:r>
            <a:r>
              <a:rPr lang="en-US" sz="2000" dirty="0" smtClean="0"/>
              <a:t> to 6 MeV (with a maximum energy of 18 MeV)</a:t>
            </a:r>
          </a:p>
          <a:p>
            <a:pPr lvl="1"/>
            <a:r>
              <a:rPr lang="en-US" sz="2000" dirty="0" smtClean="0"/>
              <a:t>beta: </a:t>
            </a:r>
            <a:r>
              <a:rPr lang="en-US" sz="2000" dirty="0"/>
              <a:t>e</a:t>
            </a:r>
            <a:r>
              <a:rPr lang="en-US" sz="2000" dirty="0" smtClean="0"/>
              <a:t>nergies larger than 250 </a:t>
            </a:r>
            <a:r>
              <a:rPr lang="en-US" sz="2000" dirty="0" err="1" smtClean="0"/>
              <a:t>keV</a:t>
            </a:r>
            <a:endParaRPr lang="en-US" sz="2400" dirty="0" smtClean="0"/>
          </a:p>
          <a:p>
            <a:r>
              <a:rPr lang="en-US" sz="2400" b="1" dirty="0" smtClean="0"/>
              <a:t>Possible reutilization</a:t>
            </a:r>
            <a:r>
              <a:rPr lang="en-US" sz="2400" dirty="0" smtClean="0"/>
              <a:t>: dose maximum  of 100 </a:t>
            </a:r>
            <a:r>
              <a:rPr lang="en-US" sz="2400" dirty="0" err="1" smtClean="0"/>
              <a:t>mSv</a:t>
            </a:r>
            <a:r>
              <a:rPr lang="en-US" sz="2400" dirty="0" smtClean="0"/>
              <a:t> and maximum number of reutilizations: larger than 1000</a:t>
            </a:r>
          </a:p>
          <a:p>
            <a:r>
              <a:rPr lang="en-US" sz="2400" b="1" dirty="0" smtClean="0"/>
              <a:t>Homogeneity of the pack sensitivity</a:t>
            </a:r>
            <a:r>
              <a:rPr lang="en-US" sz="2400" dirty="0" smtClean="0"/>
              <a:t>: &lt; 10% (generally &lt; 2,4%) </a:t>
            </a:r>
          </a:p>
          <a:p>
            <a:endParaRPr lang="en-US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1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7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OSL </a:t>
            </a:r>
            <a:r>
              <a:rPr lang="fr-BE" sz="2800" dirty="0" err="1"/>
              <a:t>dosimeter</a:t>
            </a:r>
            <a:r>
              <a:rPr lang="fr-BE" sz="2800" dirty="0"/>
              <a:t>: In practice at ULB </a:t>
            </a:r>
            <a:r>
              <a:rPr lang="fr-BE" sz="2800" dirty="0" smtClean="0"/>
              <a:t>(5)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Detector with :</a:t>
            </a:r>
          </a:p>
          <a:p>
            <a:pPr lvl="1"/>
            <a:r>
              <a:rPr lang="en-US" sz="2000" dirty="0" smtClean="0"/>
              <a:t>A detector card with 4 pastilles in Al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:C </a:t>
            </a:r>
          </a:p>
          <a:p>
            <a:pPr lvl="1"/>
            <a:r>
              <a:rPr lang="en-US" sz="2000" dirty="0" smtClean="0"/>
              <a:t>A filter holder box with a barcode printed in a legible form and composed of 4 filters: plastic, </a:t>
            </a:r>
            <a:r>
              <a:rPr lang="en-US" sz="2000" dirty="0" err="1" smtClean="0"/>
              <a:t>aluminium</a:t>
            </a:r>
            <a:r>
              <a:rPr lang="en-US" sz="2000" dirty="0" smtClean="0"/>
              <a:t>, titanium, tin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686175"/>
            <a:ext cx="73914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21812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215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3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Radiophotoluminescence</a:t>
            </a:r>
            <a:r>
              <a:rPr lang="fr-BE" sz="2800" dirty="0" smtClean="0"/>
              <a:t> </a:t>
            </a:r>
            <a:r>
              <a:rPr lang="fr-BE" sz="2800" dirty="0" err="1" smtClean="0"/>
              <a:t>dosimetry</a:t>
            </a:r>
            <a:r>
              <a:rPr lang="fr-BE" sz="2800" dirty="0" smtClean="0"/>
              <a:t> (RPL)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Again </a:t>
            </a:r>
            <a:r>
              <a:rPr lang="en-US" sz="2400" dirty="0" smtClean="0"/>
              <a:t>luminescence process stimulated by light</a:t>
            </a:r>
          </a:p>
          <a:p>
            <a:r>
              <a:rPr lang="en-US" sz="2400" dirty="0" smtClean="0"/>
              <a:t>For radiophotoluminescence (RPL) → no ionization of the defect but excitation of the defect → during relaxation → </a:t>
            </a:r>
            <a:r>
              <a:rPr lang="en-US" sz="2400" dirty="0"/>
              <a:t>e</a:t>
            </a:r>
            <a:r>
              <a:rPr lang="en-US" sz="2400" dirty="0" smtClean="0"/>
              <a:t>mission of light</a:t>
            </a:r>
          </a:p>
          <a:p>
            <a:r>
              <a:rPr lang="en-US" sz="2400" dirty="0" smtClean="0"/>
              <a:t>Main advantage → the trapped carriers are preserved → the measurement can be indefinitely repeated → </a:t>
            </a:r>
            <a:r>
              <a:rPr lang="en-US" sz="2400" b="1" dirty="0" smtClean="0"/>
              <a:t>storage</a:t>
            </a:r>
            <a:endParaRPr lang="en-US" sz="2400" dirty="0" smtClean="0"/>
          </a:p>
          <a:p>
            <a:r>
              <a:rPr lang="en-US" sz="2400" dirty="0" smtClean="0"/>
              <a:t>Process </a:t>
            </a:r>
            <a:r>
              <a:rPr lang="en-US" sz="2400" dirty="0" smtClean="0">
                <a:latin typeface="Calibri"/>
              </a:rPr>
              <a:t>≠ from OSL → another class of dosimeter (even with optical stimulation)</a:t>
            </a:r>
          </a:p>
          <a:p>
            <a:r>
              <a:rPr lang="en-US" sz="2400" dirty="0" smtClean="0">
                <a:latin typeface="Calibri"/>
              </a:rPr>
              <a:t>Very recent development → this technology need to prove itself</a:t>
            </a:r>
          </a:p>
          <a:p>
            <a:r>
              <a:rPr lang="en-US" sz="2400" dirty="0" smtClean="0"/>
              <a:t>Reference:</a:t>
            </a:r>
          </a:p>
          <a:p>
            <a:pPr lvl="1">
              <a:buNone/>
            </a:pPr>
            <a:r>
              <a:rPr lang="en-US" sz="2000" dirty="0" smtClean="0"/>
              <a:t>	 T. Yamamoto, D. Maki, F. Sato, Y. Miyamoto, H. Nanto, T. Iida, </a:t>
            </a:r>
            <a:r>
              <a:rPr lang="en-US" sz="2000" i="1" dirty="0" smtClean="0"/>
              <a:t>The recent investigations of </a:t>
            </a:r>
            <a:r>
              <a:rPr lang="en-US" sz="2000" i="1" dirty="0" err="1" smtClean="0"/>
              <a:t>rdiophotoluminescence</a:t>
            </a:r>
            <a:r>
              <a:rPr lang="en-US" sz="2000" i="1" dirty="0" smtClean="0"/>
              <a:t> and its application, </a:t>
            </a:r>
            <a:r>
              <a:rPr lang="en-US" sz="2000" dirty="0" smtClean="0"/>
              <a:t>Radiations Measurements 46 (2011) 1554-1559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957.324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History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Discovery and first application in 1951 by Schulman</a:t>
            </a:r>
          </a:p>
          <a:p>
            <a:r>
              <a:rPr lang="en-US" sz="2400" dirty="0" smtClean="0"/>
              <a:t>Problem → Photoluminescence inherent to considered materials → </a:t>
            </a:r>
            <a:r>
              <a:rPr lang="en-US" sz="2400" dirty="0"/>
              <a:t>e</a:t>
            </a:r>
            <a:r>
              <a:rPr lang="en-US" sz="2400" dirty="0" smtClean="0"/>
              <a:t>mission of light without irradiation → important noise → brake on its use while properties are extremely interesting</a:t>
            </a:r>
          </a:p>
          <a:p>
            <a:r>
              <a:rPr lang="en-US" sz="2400" dirty="0" smtClean="0"/>
              <a:t>Recently → development of a </a:t>
            </a:r>
            <a:r>
              <a:rPr lang="en-US" sz="2400" dirty="0"/>
              <a:t>pulsed laser </a:t>
            </a:r>
            <a:r>
              <a:rPr lang="en-US" sz="2400" dirty="0" smtClean="0"/>
              <a:t>system + perfectly controlled materials + improved electronics → decrease of the noise to a correct level</a:t>
            </a:r>
          </a:p>
          <a:p>
            <a:r>
              <a:rPr lang="en-US" sz="2400" dirty="0" smtClean="0"/>
              <a:t>Possibly a very valued method in the future (currently: Japan and IRSN </a:t>
            </a:r>
            <a:r>
              <a:rPr lang="en-US" sz="2400" dirty="0"/>
              <a:t>i</a:t>
            </a:r>
            <a:r>
              <a:rPr lang="en-US" sz="2400" dirty="0" smtClean="0"/>
              <a:t>n France)</a:t>
            </a:r>
          </a:p>
          <a:p>
            <a:endParaRPr lang="en-US" sz="24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168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Simple model for RPL 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52800"/>
            <a:ext cx="8382000" cy="2819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have 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the concentration of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trapped in 1 (ground state of the trap),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the concentration of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trapped in 2 (excited state of the trap), </a:t>
            </a:r>
            <a:r>
              <a:rPr lang="en-US" sz="2400" dirty="0" smtClean="0">
                <a:latin typeface="cmmi10"/>
              </a:rPr>
              <a:t>®</a:t>
            </a:r>
            <a:r>
              <a:rPr lang="en-US" sz="2400" dirty="0" smtClean="0"/>
              <a:t> and </a:t>
            </a:r>
            <a:r>
              <a:rPr lang="en-US" sz="2400" dirty="0" smtClean="0">
                <a:latin typeface="cmmi10"/>
              </a:rPr>
              <a:t>¯</a:t>
            </a:r>
            <a:r>
              <a:rPr lang="en-US" sz="2400" dirty="0" smtClean="0"/>
              <a:t>, </a:t>
            </a:r>
            <a:r>
              <a:rPr lang="en-US" sz="2400" dirty="0"/>
              <a:t>the </a:t>
            </a:r>
            <a:r>
              <a:rPr lang="en-US" sz="2400" dirty="0" smtClean="0"/>
              <a:t>transition probabilities 1 → 2 and 2 → 1</a:t>
            </a:r>
          </a:p>
          <a:p>
            <a:r>
              <a:rPr lang="en-US" sz="2400" dirty="0" smtClean="0"/>
              <a:t>The material is exposed to a light source with short wavelength (UV) and with intensity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in</a:t>
            </a:r>
            <a:r>
              <a:rPr lang="en-US" sz="2400" dirty="0" smtClean="0"/>
              <a:t> (constant) → the result is that a light with a larger wavelength and with intensity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out</a:t>
            </a: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371600"/>
            <a:ext cx="1962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743200"/>
            <a:ext cx="1962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cteur droit 8"/>
          <p:cNvCxnSpPr/>
          <p:nvPr/>
        </p:nvCxnSpPr>
        <p:spPr>
          <a:xfrm>
            <a:off x="4648200" y="2438400"/>
            <a:ext cx="609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648200" y="1905000"/>
            <a:ext cx="609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648200" y="2057400"/>
            <a:ext cx="609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 flipH="1" flipV="1">
            <a:off x="4534694" y="2171700"/>
            <a:ext cx="532606" cy="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6200000" flipH="1">
            <a:off x="4915694" y="2247106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800600" y="1905000"/>
            <a:ext cx="304800" cy="153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257800" y="2286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20" name="ZoneTexte 19"/>
          <p:cNvSpPr txBox="1"/>
          <p:nvPr/>
        </p:nvSpPr>
        <p:spPr>
          <a:xfrm>
            <a:off x="5257800" y="190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Simple model for </a:t>
            </a:r>
            <a:r>
              <a:rPr lang="fr-BE" sz="2800" dirty="0" smtClean="0"/>
              <a:t>RPL (</a:t>
            </a:r>
            <a:r>
              <a:rPr lang="fr-BE" sz="2800" dirty="0"/>
              <a:t>2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equations of the process are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By considering stationary state → </a:t>
            </a:r>
            <a:r>
              <a:rPr lang="en-US" sz="2400" i="1" dirty="0" smtClean="0"/>
              <a:t>dn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/</a:t>
            </a:r>
            <a:r>
              <a:rPr lang="en-US" sz="2400" i="1" dirty="0" err="1" smtClean="0"/>
              <a:t>dt</a:t>
            </a:r>
            <a:r>
              <a:rPr lang="en-US" sz="2400" i="1" dirty="0" smtClean="0"/>
              <a:t> = dn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/</a:t>
            </a:r>
            <a:r>
              <a:rPr lang="en-US" sz="2400" i="1" dirty="0" err="1" smtClean="0"/>
              <a:t>dt</a:t>
            </a:r>
            <a:r>
              <a:rPr lang="en-US" sz="2400" i="1" dirty="0" smtClean="0"/>
              <a:t> = 0</a:t>
            </a:r>
            <a:r>
              <a:rPr lang="en-US" sz="2400" dirty="0" smtClean="0"/>
              <a:t>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12" name="Image 1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758089" y="2209800"/>
            <a:ext cx="2909348" cy="1099245"/>
          </a:xfrm>
          <a:prstGeom prst="rect">
            <a:avLst/>
          </a:prstGeom>
          <a:noFill/>
          <a:ln/>
          <a:effectLst/>
        </p:spPr>
      </p:pic>
      <p:pic>
        <p:nvPicPr>
          <p:cNvPr id="14" name="Image 13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3733800" y="3962400"/>
            <a:ext cx="1633161" cy="712394"/>
          </a:xfrm>
          <a:prstGeom prst="rect">
            <a:avLst/>
          </a:prstGeom>
          <a:noFill/>
          <a:ln/>
          <a:effectLst/>
        </p:spPr>
      </p:pic>
      <p:sp>
        <p:nvSpPr>
          <p:cNvPr id="15" name="Flèche droite 14"/>
          <p:cNvSpPr/>
          <p:nvPr/>
        </p:nvSpPr>
        <p:spPr>
          <a:xfrm>
            <a:off x="1905000" y="5029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3670723" y="5105400"/>
            <a:ext cx="1750300" cy="297354"/>
          </a:xfrm>
          <a:prstGeom prst="rect">
            <a:avLst/>
          </a:prstGeom>
          <a:noFill/>
          <a:ln/>
          <a:effectLst/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Simple model for </a:t>
            </a:r>
            <a:r>
              <a:rPr lang="fr-BE" sz="2800" dirty="0" smtClean="0"/>
              <a:t>RPL (</a:t>
            </a:r>
            <a:r>
              <a:rPr lang="fr-BE" sz="2800" dirty="0"/>
              <a:t>3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important parameter linked to the dose is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t</a:t>
            </a:r>
            <a:r>
              <a:rPr lang="en-US" sz="2400" i="1" dirty="0" smtClean="0"/>
              <a:t> = n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+ n</a:t>
            </a:r>
            <a:r>
              <a:rPr lang="en-US" sz="2400" i="1" baseline="-25000" dirty="0" smtClean="0"/>
              <a:t>2 </a:t>
            </a:r>
            <a:r>
              <a:rPr lang="en-US" sz="2400" dirty="0" smtClean="0"/>
              <a:t>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If the source is a powerful laser →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in</a:t>
            </a:r>
            <a:r>
              <a:rPr lang="en-US" sz="2400" dirty="0" smtClean="0"/>
              <a:t> &gt; → important denominator</a:t>
            </a:r>
          </a:p>
          <a:p>
            <a:r>
              <a:rPr lang="en-US" sz="2400" dirty="0" smtClean="0"/>
              <a:t>If the source is a LED →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in</a:t>
            </a:r>
            <a:r>
              <a:rPr lang="en-US" sz="2400" dirty="0" smtClean="0"/>
              <a:t> &lt; →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out</a:t>
            </a:r>
            <a:r>
              <a:rPr lang="en-US" sz="2400" i="1" dirty="0" smtClean="0"/>
              <a:t> = </a:t>
            </a:r>
            <a:r>
              <a:rPr lang="en-US" sz="2400" dirty="0" smtClean="0">
                <a:latin typeface="cmmi10"/>
              </a:rPr>
              <a:t>®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in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t</a:t>
            </a:r>
            <a:endParaRPr lang="en-US" sz="2400" i="1" baseline="-25000" dirty="0" smtClean="0"/>
          </a:p>
          <a:p>
            <a:r>
              <a:rPr lang="en-US" sz="2400" dirty="0" smtClean="0"/>
              <a:t>If signal present even though dose = 0 →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out</a:t>
            </a:r>
            <a:r>
              <a:rPr lang="en-US" sz="2400" i="1" dirty="0" smtClean="0"/>
              <a:t> = </a:t>
            </a:r>
            <a:r>
              <a:rPr lang="en-US" sz="2400" dirty="0" smtClean="0">
                <a:latin typeface="cmmi10"/>
              </a:rPr>
              <a:t>®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in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t</a:t>
            </a:r>
            <a:r>
              <a:rPr lang="en-US" sz="2400" i="1" baseline="-25000" dirty="0" smtClean="0"/>
              <a:t> </a:t>
            </a:r>
            <a:r>
              <a:rPr lang="en-US" sz="2400" i="1" dirty="0" smtClean="0"/>
              <a:t>+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b</a:t>
            </a:r>
            <a:r>
              <a:rPr lang="en-US" sz="2400" i="1" dirty="0" smtClean="0"/>
              <a:t>) </a:t>
            </a:r>
            <a:r>
              <a:rPr lang="en-US" sz="2400" dirty="0" smtClean="0"/>
              <a:t>→ effect of pre-dose (photoluminescence)</a:t>
            </a:r>
          </a:p>
          <a:p>
            <a:endParaRPr lang="en-US" sz="2400" dirty="0" smtClean="0"/>
          </a:p>
        </p:txBody>
      </p:sp>
      <p:pic>
        <p:nvPicPr>
          <p:cNvPr id="8" name="Image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505200" y="2133600"/>
            <a:ext cx="2284282" cy="712170"/>
          </a:xfrm>
          <a:prstGeom prst="rect">
            <a:avLst/>
          </a:prstGeom>
          <a:noFill/>
          <a:ln/>
          <a:effectLst/>
        </p:spPr>
      </p:pic>
      <p:sp>
        <p:nvSpPr>
          <p:cNvPr id="9" name="Flèche droite 8"/>
          <p:cNvSpPr/>
          <p:nvPr/>
        </p:nvSpPr>
        <p:spPr>
          <a:xfrm>
            <a:off x="2133600" y="2971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3429000" y="3733800"/>
            <a:ext cx="2639685" cy="711986"/>
          </a:xfrm>
          <a:prstGeom prst="rect">
            <a:avLst/>
          </a:prstGeom>
          <a:noFill/>
          <a:ln/>
          <a:effectLst/>
        </p:spPr>
      </p:pic>
      <p:pic>
        <p:nvPicPr>
          <p:cNvPr id="13" name="Image 12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3505200" y="2895600"/>
            <a:ext cx="2166216" cy="622988"/>
          </a:xfrm>
          <a:prstGeom prst="rect">
            <a:avLst/>
          </a:prstGeom>
          <a:noFill/>
          <a:ln/>
          <a:effectLst/>
        </p:spPr>
      </p:pic>
      <p:sp>
        <p:nvSpPr>
          <p:cNvPr id="14" name="Flèche droite 13"/>
          <p:cNvSpPr/>
          <p:nvPr/>
        </p:nvSpPr>
        <p:spPr>
          <a:xfrm>
            <a:off x="2133600" y="3886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/>
          </a:bodyPr>
          <a:lstStyle/>
          <a:p>
            <a:r>
              <a:rPr lang="fr-BE" sz="2800" dirty="0" smtClean="0"/>
              <a:t>RPL </a:t>
            </a:r>
            <a:r>
              <a:rPr lang="fr-BE" sz="2800" dirty="0" err="1" smtClean="0"/>
              <a:t>dosimeter</a:t>
            </a:r>
            <a:r>
              <a:rPr lang="fr-BE" sz="2800" dirty="0" smtClean="0"/>
              <a:t>: </a:t>
            </a:r>
            <a:r>
              <a:rPr lang="en-US" sz="2800" dirty="0"/>
              <a:t>P</a:t>
            </a:r>
            <a:r>
              <a:rPr lang="en-US" sz="2800" dirty="0" smtClean="0"/>
              <a:t>hosphate </a:t>
            </a:r>
            <a:r>
              <a:rPr lang="en-US" sz="2800" dirty="0"/>
              <a:t>glass </a:t>
            </a:r>
            <a:r>
              <a:rPr lang="en-US" sz="2800" dirty="0" smtClean="0"/>
              <a:t>with silver </a:t>
            </a:r>
            <a:r>
              <a:rPr lang="fr-BE" sz="2800" dirty="0" err="1" smtClean="0"/>
              <a:t>impurities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Phosphate glass → type of glass in which 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replaced by 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5</a:t>
            </a:r>
            <a:endParaRPr lang="en-US" sz="2400" dirty="0" smtClean="0"/>
          </a:p>
          <a:p>
            <a:r>
              <a:rPr lang="en-US" sz="2400" dirty="0" smtClean="0"/>
              <a:t>The 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mainly crystallize into P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10 </a:t>
            </a:r>
            <a:r>
              <a:rPr lang="en-US" sz="2400" dirty="0" smtClean="0"/>
              <a:t>→ each P atom is surrounded by 4 O atoms as tetrahedron shape →</a:t>
            </a:r>
          </a:p>
        </p:txBody>
      </p:sp>
      <p:pic>
        <p:nvPicPr>
          <p:cNvPr id="6146" name="Picture 2" descr="http://upload.wikimedia.org/wikipedia/commons/2/27/Phosphorus-pentoxide-3D-ball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276600"/>
            <a:ext cx="3073400" cy="3084299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Phosphate </a:t>
            </a:r>
            <a:r>
              <a:rPr lang="en-US" sz="2800" dirty="0" smtClean="0"/>
              <a:t>glass</a:t>
            </a:r>
            <a:r>
              <a:rPr lang="fr-BE" sz="2800" dirty="0" smtClean="0"/>
              <a:t>: </a:t>
            </a:r>
            <a:r>
              <a:rPr lang="en-US" sz="2800" dirty="0" smtClean="0"/>
              <a:t>Silver </a:t>
            </a:r>
            <a:r>
              <a:rPr lang="fr-BE" sz="2800" dirty="0" err="1"/>
              <a:t>impurities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Several compositions exist but all of them contain Ag impurities  (example: FD-7 → Na: 11.00%, P: 31.55%, 0: 51.16%, Al: 6.12%, Ag: 0.17%)</a:t>
            </a:r>
          </a:p>
          <a:p>
            <a:r>
              <a:rPr lang="en-US" sz="2400" dirty="0" smtClean="0"/>
              <a:t>The optimum Ag concentration is determined in a phenomenological way</a:t>
            </a:r>
          </a:p>
          <a:p>
            <a:r>
              <a:rPr lang="en-US" sz="2400" dirty="0" smtClean="0"/>
              <a:t>In the phosphate glass, Ag is stable </a:t>
            </a:r>
            <a:r>
              <a:rPr lang="en-US" sz="2400" dirty="0"/>
              <a:t>as Ag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ion</a:t>
            </a:r>
            <a:endParaRPr lang="en-US" sz="2400" baseline="30000" dirty="0" smtClean="0"/>
          </a:p>
          <a:p>
            <a:r>
              <a:rPr lang="en-US" sz="2400" dirty="0" smtClean="0"/>
              <a:t>The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and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created by ionizing radiation in the glass are diffused in it and produce at the end the reactions →</a:t>
            </a:r>
          </a:p>
        </p:txBody>
      </p:sp>
      <p:pic>
        <p:nvPicPr>
          <p:cNvPr id="9" name="Image 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239605" y="5029200"/>
            <a:ext cx="2671278" cy="920701"/>
          </a:xfrm>
          <a:prstGeom prst="rect">
            <a:avLst/>
          </a:prstGeom>
          <a:noFill/>
          <a:ln/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96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RPL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999" y="1905000"/>
            <a:ext cx="5234577" cy="33446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Luminescence </a:t>
            </a:r>
            <a:r>
              <a:rPr lang="fr-BE" sz="2800" dirty="0" err="1" smtClean="0"/>
              <a:t>mechanism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Ag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are Ag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are the stable luminescence centers at ambient 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When the glass is exposed to UV radiation (345 and 308 nm) → excitation </a:t>
            </a:r>
            <a:r>
              <a:rPr lang="en-US" sz="2400" dirty="0"/>
              <a:t>of Ag</a:t>
            </a:r>
            <a:r>
              <a:rPr lang="en-US" sz="2400" baseline="30000" dirty="0"/>
              <a:t>0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Ag</a:t>
            </a:r>
            <a:r>
              <a:rPr lang="en-US" sz="2400" baseline="30000" dirty="0"/>
              <a:t>2+</a:t>
            </a:r>
            <a:r>
              <a:rPr lang="en-US" sz="2400" dirty="0"/>
              <a:t> </a:t>
            </a:r>
            <a:r>
              <a:rPr lang="en-US" sz="2400" dirty="0" smtClean="0"/>
              <a:t>impurities and then relaxation of these impurities by visible light emission (460 nm: blue and 560 nm: yellow-orange)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OSL </a:t>
            </a:r>
            <a:r>
              <a:rPr lang="fr-BE" sz="2800" dirty="0" err="1" smtClean="0"/>
              <a:t>Readers</a:t>
            </a:r>
            <a:r>
              <a:rPr lang="fr-BE" sz="2800" dirty="0" smtClean="0"/>
              <a:t>: Basic </a:t>
            </a:r>
            <a:r>
              <a:rPr lang="fr-BE" sz="2800" dirty="0" err="1" smtClean="0"/>
              <a:t>properties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A basic installation requires:</a:t>
            </a:r>
          </a:p>
          <a:p>
            <a:pPr>
              <a:buNone/>
            </a:pP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 light source for the stimulation (LED, laser,…)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Filters to select the wavelength of the light source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Filters to select the wavelength of the luminescence light </a:t>
            </a: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 light detector (photomultiplier,…)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The associated electronics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6999" y="4114800"/>
            <a:ext cx="366359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Absorption and </a:t>
            </a:r>
            <a:r>
              <a:rPr lang="fr-BE" sz="2800" dirty="0" err="1" smtClean="0"/>
              <a:t>emission</a:t>
            </a:r>
            <a:r>
              <a:rPr lang="fr-BE" sz="2800" dirty="0" smtClean="0"/>
              <a:t> </a:t>
            </a:r>
            <a:r>
              <a:rPr lang="fr-BE" sz="2800" dirty="0" err="1" smtClean="0"/>
              <a:t>spectra</a:t>
            </a:r>
            <a:r>
              <a:rPr lang="fr-BE" sz="2800" dirty="0" smtClean="0"/>
              <a:t>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There is thus a combination between the 2 visible radiations emitted → the emission spectrum is dependent on the absorption spectrum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32198"/>
            <a:ext cx="5715000" cy="442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èche droite 6"/>
          <p:cNvSpPr/>
          <p:nvPr/>
        </p:nvSpPr>
        <p:spPr>
          <a:xfrm>
            <a:off x="5791200" y="4419600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 flipH="1">
            <a:off x="6934200" y="4267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yellow</a:t>
            </a:r>
            <a:r>
              <a:rPr lang="fr-BE" sz="2400" dirty="0" smtClean="0"/>
              <a:t>-orange </a:t>
            </a:r>
            <a:r>
              <a:rPr lang="fr-BE" sz="2400" dirty="0" err="1" smtClean="0"/>
              <a:t>is</a:t>
            </a:r>
            <a:r>
              <a:rPr lang="fr-BE" sz="2400" dirty="0" smtClean="0"/>
              <a:t> </a:t>
            </a:r>
            <a:r>
              <a:rPr lang="fr-BE" sz="2400" dirty="0" err="1" smtClean="0"/>
              <a:t>dominating</a:t>
            </a:r>
            <a:endParaRPr lang="fr-BE" sz="24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Build</a:t>
            </a:r>
            <a:r>
              <a:rPr lang="fr-BE" sz="2800" dirty="0" smtClean="0"/>
              <a:t>-up </a:t>
            </a:r>
            <a:r>
              <a:rPr lang="fr-BE" sz="2800" dirty="0" err="1" smtClean="0"/>
              <a:t>effect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Particularly for the emission at 560 nm → a waiting time is needed after the irradiation by ionizing radiation to stabilize the RPL light intensity → « build-up</a:t>
            </a:r>
            <a:r>
              <a:rPr lang="en-US" sz="2400" dirty="0"/>
              <a:t> » </a:t>
            </a:r>
            <a:r>
              <a:rPr lang="en-US" sz="2400" dirty="0" smtClean="0"/>
              <a:t>phenomenon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It was suggested that, initially, the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is trapped by </a:t>
            </a:r>
            <a:r>
              <a:rPr lang="en-US" sz="2400" dirty="0"/>
              <a:t>a PO</a:t>
            </a:r>
            <a:r>
              <a:rPr lang="en-US" sz="2400" baseline="-25000" dirty="0"/>
              <a:t>4</a:t>
            </a:r>
            <a:r>
              <a:rPr lang="en-US" sz="2400" dirty="0" smtClean="0"/>
              <a:t> tetrahedron → only after a certain time: Ag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+ hPO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→ Ag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+ PO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2514600"/>
            <a:ext cx="39719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e 5"/>
          <p:cNvSpPr>
            <a:spLocks noChangeAspect="1"/>
          </p:cNvSpPr>
          <p:nvPr/>
        </p:nvSpPr>
        <p:spPr>
          <a:xfrm>
            <a:off x="6931152" y="4343400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6934200" y="3505200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7086600" y="3383280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: RPL à 560 nm</a:t>
            </a:r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7086600" y="4191000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: RPL à 460 nm</a:t>
            </a:r>
            <a:endParaRPr lang="fr-BE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RPL </a:t>
            </a:r>
            <a:r>
              <a:rPr lang="fr-BE" sz="2800" dirty="0" err="1" smtClean="0"/>
              <a:t>dosimetry</a:t>
            </a:r>
            <a:r>
              <a:rPr lang="fr-BE" sz="2800" dirty="0" smtClean="0"/>
              <a:t>: In practice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dosimeters based on </a:t>
            </a:r>
            <a:r>
              <a:rPr lang="en-US" sz="2400" dirty="0"/>
              <a:t>the radiophotoluminescence </a:t>
            </a:r>
            <a:r>
              <a:rPr lang="en-US" sz="2400" dirty="0" smtClean="0"/>
              <a:t>phenomenon are called RPLD</a:t>
            </a:r>
          </a:p>
          <a:p>
            <a:endParaRPr lang="en-US" sz="2400" dirty="0" smtClean="0"/>
          </a:p>
          <a:p>
            <a:r>
              <a:rPr lang="en-US" sz="2400" dirty="0" smtClean="0"/>
              <a:t>For the FD-7 dosimeters: </a:t>
            </a:r>
            <a:r>
              <a:rPr lang="en-US" sz="2400" i="1" dirty="0" err="1" smtClean="0"/>
              <a:t>Z</a:t>
            </a:r>
            <a:r>
              <a:rPr lang="en-US" sz="2400" i="1" baseline="-25000" dirty="0" err="1" smtClean="0"/>
              <a:t>eff</a:t>
            </a:r>
            <a:r>
              <a:rPr lang="en-US" sz="2400" i="1" dirty="0" smtClean="0"/>
              <a:t> =</a:t>
            </a:r>
            <a:r>
              <a:rPr lang="en-US" sz="2400" dirty="0" smtClean="0"/>
              <a:t> 12.0 → not tissue-</a:t>
            </a:r>
            <a:r>
              <a:rPr lang="en-US" sz="2400" dirty="0"/>
              <a:t>e</a:t>
            </a:r>
            <a:r>
              <a:rPr lang="en-US" sz="2400" dirty="0" smtClean="0"/>
              <a:t>quivalent (</a:t>
            </a:r>
            <a:r>
              <a:rPr lang="en-US" sz="2400" i="1" dirty="0" err="1" smtClean="0"/>
              <a:t>Z</a:t>
            </a:r>
            <a:r>
              <a:rPr lang="en-US" sz="2400" i="1" baseline="-25000" dirty="0" err="1" smtClean="0"/>
              <a:t>eff</a:t>
            </a:r>
            <a:r>
              <a:rPr lang="en-US" sz="2400" i="1" dirty="0" smtClean="0"/>
              <a:t> =</a:t>
            </a:r>
            <a:r>
              <a:rPr lang="en-US" sz="2400" dirty="0" smtClean="0"/>
              <a:t> 7.35) → energy dependence for small </a:t>
            </a:r>
            <a:r>
              <a:rPr lang="en-US" sz="2400" dirty="0"/>
              <a:t>e</a:t>
            </a:r>
            <a:r>
              <a:rPr lang="en-US" sz="2400" dirty="0" smtClean="0"/>
              <a:t>nergies (photoelectric effect)</a:t>
            </a:r>
          </a:p>
          <a:p>
            <a:endParaRPr lang="en-US" sz="2400" dirty="0" smtClean="0"/>
          </a:p>
          <a:p>
            <a:r>
              <a:rPr lang="en-US" sz="2400" dirty="0" smtClean="0"/>
              <a:t>To correct this non-linearity → addition of filters (for instance: Sn, Al, Cu, PE,…)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22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Energy</a:t>
            </a:r>
            <a:r>
              <a:rPr lang="fr-BE" sz="2800" dirty="0" smtClean="0"/>
              <a:t> </a:t>
            </a:r>
            <a:r>
              <a:rPr lang="fr-BE" sz="2800" dirty="0" err="1" smtClean="0"/>
              <a:t>response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67200"/>
            <a:ext cx="83820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(a) Energy response for incident 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 with </a:t>
            </a:r>
            <a:r>
              <a:rPr lang="en-US" sz="2400" dirty="0" smtClean="0">
                <a:latin typeface="Calibri"/>
              </a:rPr>
              <a:t>≠ filters</a:t>
            </a:r>
          </a:p>
          <a:p>
            <a:pPr>
              <a:buNone/>
            </a:pPr>
            <a:r>
              <a:rPr lang="en-US" sz="2400" dirty="0" smtClean="0">
                <a:latin typeface="Calibri"/>
              </a:rPr>
              <a:t>	(b) corrected response of the dosimeter (</a:t>
            </a:r>
            <a:r>
              <a:rPr lang="en-US" sz="2400" i="1" dirty="0" smtClean="0">
                <a:latin typeface="Calibri"/>
              </a:rPr>
              <a:t>R =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smtClean="0">
                <a:latin typeface="Symbol"/>
                <a:sym typeface="Symbol"/>
              </a:rPr>
              <a:t></a:t>
            </a:r>
            <a:r>
              <a:rPr lang="en-US" sz="2400" baseline="-25000" dirty="0" err="1" smtClean="0">
                <a:latin typeface="Calibri"/>
              </a:rPr>
              <a:t>i</a:t>
            </a:r>
            <a:r>
              <a:rPr lang="en-US" sz="2400" i="1" dirty="0" err="1" smtClean="0">
                <a:latin typeface="Calibri"/>
              </a:rPr>
              <a:t>k</a:t>
            </a:r>
            <a:r>
              <a:rPr lang="en-US" sz="2400" i="1" baseline="-25000" dirty="0" err="1" smtClean="0"/>
              <a:t>i</a:t>
            </a:r>
            <a:r>
              <a:rPr lang="en-US" sz="2400" i="1" dirty="0" err="1" smtClean="0">
                <a:latin typeface="Calibri"/>
              </a:rPr>
              <a:t>R</a:t>
            </a:r>
            <a:r>
              <a:rPr lang="en-US" sz="2400" i="1" baseline="-25000" dirty="0" err="1" smtClean="0"/>
              <a:t>i</a:t>
            </a:r>
            <a:r>
              <a:rPr lang="en-US" sz="2400" dirty="0" smtClean="0">
                <a:latin typeface="Calibri"/>
              </a:rPr>
              <a:t>)</a:t>
            </a:r>
          </a:p>
          <a:p>
            <a:pPr>
              <a:buNone/>
            </a:pPr>
            <a:endParaRPr lang="en-US" sz="2400" dirty="0" smtClean="0">
              <a:latin typeface="Calibri"/>
            </a:endParaRPr>
          </a:p>
          <a:p>
            <a:pPr>
              <a:buNone/>
            </a:pPr>
            <a:r>
              <a:rPr lang="en-US" sz="2400" dirty="0" smtClean="0">
                <a:latin typeface="Calibri"/>
              </a:rPr>
              <a:t>	→ Linear response equal to 1 (with corrections)</a:t>
            </a: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47800"/>
            <a:ext cx="463510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2614" y="1524001"/>
            <a:ext cx="437138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0" y="1219200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(a)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4572000" y="12192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(b)</a:t>
            </a:r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5800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Response</a:t>
            </a:r>
            <a:r>
              <a:rPr lang="fr-BE" sz="2800" dirty="0" smtClean="0"/>
              <a:t> </a:t>
            </a:r>
            <a:r>
              <a:rPr lang="fr-BE" sz="2800" dirty="0"/>
              <a:t>i</a:t>
            </a:r>
            <a:r>
              <a:rPr lang="fr-BE" sz="2800" dirty="0" smtClean="0"/>
              <a:t>n dose: Small doses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638800"/>
            <a:ext cx="5486400" cy="762000"/>
          </a:xfrm>
        </p:spPr>
        <p:txBody>
          <a:bodyPr>
            <a:normAutofit/>
          </a:bodyPr>
          <a:lstStyle/>
          <a:p>
            <a:r>
              <a:rPr lang="fr-BE" sz="2400" dirty="0" err="1" smtClean="0"/>
              <a:t>Linear</a:t>
            </a:r>
            <a:r>
              <a:rPr lang="fr-BE" sz="2400" dirty="0" smtClean="0"/>
              <a:t> </a:t>
            </a:r>
            <a:r>
              <a:rPr lang="fr-BE" sz="2400" dirty="0" err="1" smtClean="0"/>
              <a:t>response</a:t>
            </a:r>
            <a:r>
              <a:rPr lang="fr-BE" sz="2400" dirty="0" smtClean="0"/>
              <a:t> for </a:t>
            </a:r>
            <a:r>
              <a:rPr lang="fr-BE" sz="2400" dirty="0" err="1" smtClean="0"/>
              <a:t>small</a:t>
            </a:r>
            <a:r>
              <a:rPr lang="fr-BE" sz="2400" dirty="0" smtClean="0"/>
              <a:t> doses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371600"/>
            <a:ext cx="569546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828800" y="14478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3962400" y="51816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2514600" y="1447800"/>
            <a:ext cx="2895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24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3265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Response</a:t>
            </a:r>
            <a:r>
              <a:rPr lang="fr-BE" sz="2800" dirty="0"/>
              <a:t> in </a:t>
            </a:r>
            <a:r>
              <a:rPr lang="fr-BE" sz="2800" dirty="0" smtClean="0"/>
              <a:t>dose: high doses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334000"/>
            <a:ext cx="83820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Linear response for high doses</a:t>
            </a:r>
          </a:p>
          <a:p>
            <a:r>
              <a:rPr lang="en-US" sz="2400" dirty="0"/>
              <a:t>Linear response for 20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dirty="0" smtClean="0"/>
              <a:t>Gy </a:t>
            </a:r>
            <a:r>
              <a:rPr lang="en-US" sz="2400" i="1" dirty="0" smtClean="0"/>
              <a:t>&lt; D &lt; </a:t>
            </a:r>
            <a:r>
              <a:rPr lang="en-US" sz="2400" dirty="0" smtClean="0"/>
              <a:t>10 </a:t>
            </a:r>
            <a:r>
              <a:rPr lang="en-US" sz="2400" dirty="0" err="1" smtClean="0"/>
              <a:t>Gy</a:t>
            </a:r>
            <a:r>
              <a:rPr lang="en-US" sz="2400" dirty="0" smtClean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295400"/>
            <a:ext cx="543162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676400" y="1219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3810000" y="4953000"/>
            <a:ext cx="7772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2362200" y="1295400"/>
            <a:ext cx="2590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25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Fading - </a:t>
            </a:r>
            <a:r>
              <a:rPr lang="fr-BE" sz="2800" dirty="0" err="1" smtClean="0"/>
              <a:t>Reproducibility</a:t>
            </a:r>
            <a:endParaRPr lang="fr-BE" sz="28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fading data depend on the considered materials (and on measurement laboratories) but fading  ≤ 1%/month is generally  observed</a:t>
            </a:r>
          </a:p>
          <a:p>
            <a:endParaRPr lang="en-US" sz="2400" dirty="0" smtClean="0"/>
          </a:p>
          <a:p>
            <a:r>
              <a:rPr lang="en-US" sz="2400" dirty="0" smtClean="0"/>
              <a:t>The measurements are reproduced several times after various waiting times (t &lt; 10 days) and various doses (20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dirty="0" smtClean="0"/>
              <a:t>Gy </a:t>
            </a:r>
            <a:r>
              <a:rPr lang="en-US" sz="2400" i="1" dirty="0" smtClean="0"/>
              <a:t>&lt; D &lt; </a:t>
            </a:r>
            <a:r>
              <a:rPr lang="en-US" sz="2400" dirty="0" smtClean="0"/>
              <a:t>10 </a:t>
            </a:r>
            <a:r>
              <a:rPr lang="en-US" sz="2400" dirty="0" err="1" smtClean="0"/>
              <a:t>Gy</a:t>
            </a:r>
            <a:r>
              <a:rPr lang="en-US" sz="2400" dirty="0" smtClean="0"/>
              <a:t>) give identical </a:t>
            </a:r>
            <a:r>
              <a:rPr lang="en-US" sz="2400" dirty="0" smtClean="0">
                <a:latin typeface="Calibri"/>
              </a:rPr>
              <a:t>results (with variation of 1.5%)</a:t>
            </a:r>
            <a:endParaRPr lang="en-US" sz="24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26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971.1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Wavelength </a:t>
            </a:r>
            <a:r>
              <a:rPr lang="en-US" sz="2800" dirty="0"/>
              <a:t>of </a:t>
            </a:r>
            <a:r>
              <a:rPr lang="en-US" sz="2800" dirty="0" smtClean="0"/>
              <a:t>the </a:t>
            </a:r>
            <a:r>
              <a:rPr lang="fr-BE" sz="2800" dirty="0" smtClean="0"/>
              <a:t>stimulation</a:t>
            </a:r>
            <a:r>
              <a:rPr lang="en-US" sz="2800" dirty="0" smtClean="0"/>
              <a:t> light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more efficiency wavelength of the stimulation light is blue (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dirty="0" smtClean="0"/>
              <a:t> ≈ 470 nm) but it too close of the maximum of luminescence (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dirty="0" smtClean="0"/>
              <a:t> = 420 nm)  </a:t>
            </a:r>
          </a:p>
          <a:p>
            <a:endParaRPr lang="en-US" sz="2400" dirty="0" smtClean="0"/>
          </a:p>
          <a:p>
            <a:r>
              <a:rPr lang="en-US" sz="2400" dirty="0" smtClean="0"/>
              <a:t>In practice in dosimetry green is used (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dirty="0" smtClean="0"/>
              <a:t> ≈ 525 nm) </a:t>
            </a:r>
          </a:p>
          <a:p>
            <a:endParaRPr lang="en-US" sz="24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OSL </a:t>
            </a:r>
            <a:r>
              <a:rPr lang="fr-BE" sz="2800" dirty="0" err="1" smtClean="0"/>
              <a:t>reader</a:t>
            </a:r>
            <a:r>
              <a:rPr lang="fr-BE" sz="2800" dirty="0" smtClean="0"/>
              <a:t> in practice 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OSL reader for research </a:t>
            </a:r>
          </a:p>
          <a:p>
            <a:pPr lvl="1">
              <a:buNone/>
            </a:pPr>
            <a:r>
              <a:rPr lang="en-US" sz="2000" dirty="0" smtClean="0"/>
              <a:t>→ </a:t>
            </a:r>
            <a:r>
              <a:rPr lang="en-US" sz="2000" dirty="0"/>
              <a:t>High-capacity </a:t>
            </a:r>
            <a:r>
              <a:rPr lang="en-US" sz="2000" dirty="0" smtClean="0"/>
              <a:t>automatization</a:t>
            </a:r>
          </a:p>
          <a:p>
            <a:pPr lvl="1">
              <a:buNone/>
            </a:pPr>
            <a:r>
              <a:rPr lang="en-US" sz="2000" dirty="0" smtClean="0"/>
              <a:t>→ allows OSL or TLD measurements </a:t>
            </a:r>
          </a:p>
          <a:p>
            <a:pPr lvl="1">
              <a:buNone/>
            </a:pPr>
            <a:r>
              <a:rPr lang="en-US" sz="2000" dirty="0" smtClean="0"/>
              <a:t>→ calibration source is often incorporated</a:t>
            </a:r>
          </a:p>
          <a:p>
            <a:pPr lvl="1">
              <a:buNone/>
            </a:pPr>
            <a:r>
              <a:rPr lang="en-US" sz="2000" dirty="0" smtClean="0"/>
              <a:t>→ equipped with blue and/or green LEDs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3562350"/>
            <a:ext cx="55530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OSL </a:t>
            </a:r>
            <a:r>
              <a:rPr lang="fr-BE" sz="2800" dirty="0" err="1"/>
              <a:t>reader</a:t>
            </a:r>
            <a:r>
              <a:rPr lang="fr-BE" sz="2800" dirty="0"/>
              <a:t> in </a:t>
            </a:r>
            <a:r>
              <a:rPr lang="fr-BE" sz="2800" dirty="0" smtClean="0"/>
              <a:t>practice (</a:t>
            </a:r>
            <a:r>
              <a:rPr lang="fr-BE" sz="2800" dirty="0"/>
              <a:t>2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OSL </a:t>
            </a:r>
            <a:r>
              <a:rPr lang="en-US" sz="2400" dirty="0" err="1" smtClean="0"/>
              <a:t>Landauer</a:t>
            </a:r>
            <a:r>
              <a:rPr lang="en-US" sz="2400" dirty="0" smtClean="0"/>
              <a:t> reader → in POSL mode</a:t>
            </a:r>
          </a:p>
          <a:p>
            <a:pPr lvl="1">
              <a:buNone/>
            </a:pPr>
            <a:r>
              <a:rPr lang="en-US" sz="2000" dirty="0" smtClean="0"/>
              <a:t>→ OSL stimulated by laser </a:t>
            </a:r>
            <a:r>
              <a:rPr lang="en-US" sz="2000" dirty="0" err="1" smtClean="0"/>
              <a:t>Nd:YAG</a:t>
            </a:r>
            <a:r>
              <a:rPr lang="en-US" sz="2000" dirty="0" smtClean="0"/>
              <a:t> (532 nm) with short period </a:t>
            </a:r>
          </a:p>
          <a:p>
            <a:pPr lvl="1">
              <a:buNone/>
            </a:pPr>
            <a:r>
              <a:rPr lang="en-US" sz="2000" dirty="0" smtClean="0"/>
              <a:t>→ the OSL intensity is measured between pulses</a:t>
            </a:r>
          </a:p>
          <a:p>
            <a:pPr lvl="1">
              <a:buNone/>
            </a:pPr>
            <a:r>
              <a:rPr lang="en-US" sz="2000" dirty="0" smtClean="0"/>
              <a:t>→ as a function of the dose → </a:t>
            </a:r>
            <a:r>
              <a:rPr lang="en-US" sz="2000" dirty="0" smtClean="0">
                <a:latin typeface="Calibri"/>
              </a:rPr>
              <a:t>≠ stimulation powers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OSL </a:t>
            </a:r>
            <a:r>
              <a:rPr lang="en-US" sz="2400" dirty="0" err="1" smtClean="0"/>
              <a:t>Landauer</a:t>
            </a:r>
            <a:r>
              <a:rPr lang="en-US" sz="2400" dirty="0" smtClean="0"/>
              <a:t> reader → </a:t>
            </a:r>
            <a:r>
              <a:rPr lang="en-US" sz="2400" dirty="0"/>
              <a:t>i</a:t>
            </a:r>
            <a:r>
              <a:rPr lang="en-US" sz="2400" dirty="0" smtClean="0"/>
              <a:t>n CW-OSL mode</a:t>
            </a:r>
          </a:p>
          <a:p>
            <a:pPr lvl="1">
              <a:buNone/>
            </a:pPr>
            <a:r>
              <a:rPr lang="en-US" sz="2000" dirty="0" smtClean="0"/>
              <a:t>→ short stimulation (1s) by green LEDs</a:t>
            </a:r>
          </a:p>
          <a:p>
            <a:pPr lvl="1">
              <a:buNone/>
            </a:pPr>
            <a:r>
              <a:rPr lang="en-US" sz="2000" dirty="0" smtClean="0"/>
              <a:t>→ number of LEDs (and thus power) depending as a function of the dose to be measured</a:t>
            </a:r>
          </a:p>
          <a:p>
            <a:pPr lvl="1">
              <a:buNone/>
            </a:pP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OSL </a:t>
            </a:r>
            <a:r>
              <a:rPr lang="fr-BE" sz="2800" dirty="0" err="1"/>
              <a:t>reader</a:t>
            </a:r>
            <a:r>
              <a:rPr lang="fr-BE" sz="2800" dirty="0"/>
              <a:t> in </a:t>
            </a:r>
            <a:r>
              <a:rPr lang="fr-BE" sz="2800" dirty="0" smtClean="0"/>
              <a:t>practice (</a:t>
            </a:r>
            <a:r>
              <a:rPr lang="fr-BE" sz="2800" dirty="0"/>
              <a:t>3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System with optical fiber </a:t>
            </a:r>
          </a:p>
          <a:p>
            <a:pPr lvl="1">
              <a:buNone/>
            </a:pPr>
            <a:r>
              <a:rPr lang="en-US" sz="2000" dirty="0"/>
              <a:t>→ the optical </a:t>
            </a:r>
            <a:r>
              <a:rPr lang="en-US" sz="2000" dirty="0" smtClean="0"/>
              <a:t>fiber delivers the OSL stimulation and carries back the OSL luminescence</a:t>
            </a:r>
          </a:p>
          <a:p>
            <a:pPr lvl="1">
              <a:buNone/>
            </a:pPr>
            <a:r>
              <a:rPr lang="en-US" sz="2000" dirty="0" smtClean="0"/>
              <a:t>→ green laser for stimulation</a:t>
            </a:r>
          </a:p>
          <a:p>
            <a:pPr lvl="1">
              <a:buNone/>
            </a:pPr>
            <a:r>
              <a:rPr lang="en-US" sz="2000" dirty="0" smtClean="0"/>
              <a:t>→ also POSL mode</a:t>
            </a:r>
          </a:p>
          <a:p>
            <a:pPr lvl="1">
              <a:buNone/>
            </a:pPr>
            <a:r>
              <a:rPr lang="en-US" sz="2000" dirty="0" smtClean="0"/>
              <a:t>→ </a:t>
            </a:r>
            <a:r>
              <a:rPr lang="en-US" sz="2000" dirty="0"/>
              <a:t>allows  in-vivo </a:t>
            </a:r>
            <a:r>
              <a:rPr lang="en-US" sz="2000" dirty="0" smtClean="0"/>
              <a:t>and real-time measurements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038600"/>
            <a:ext cx="4419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OSL </a:t>
            </a:r>
            <a:r>
              <a:rPr lang="fr-BE" sz="2800" dirty="0" err="1" smtClean="0"/>
              <a:t>dosimeter</a:t>
            </a:r>
            <a:r>
              <a:rPr lang="fr-BE" sz="2800" dirty="0" smtClean="0"/>
              <a:t>: In practice at ULB 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Dosimeters </a:t>
            </a:r>
            <a:r>
              <a:rPr lang="en-US" sz="2400" dirty="0" err="1" smtClean="0"/>
              <a:t>Landauer</a:t>
            </a:r>
            <a:r>
              <a:rPr lang="en-US" sz="2400" dirty="0" smtClean="0"/>
              <a:t> IPLUS in 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:C </a:t>
            </a:r>
          </a:p>
          <a:p>
            <a:r>
              <a:rPr lang="en-US" sz="2400" dirty="0" smtClean="0"/>
              <a:t>From crystals in </a:t>
            </a:r>
            <a:r>
              <a:rPr lang="en-US" sz="2400" dirty="0" err="1" smtClean="0"/>
              <a:t>aluminium</a:t>
            </a:r>
            <a:r>
              <a:rPr lang="en-US" sz="2400" dirty="0" smtClean="0"/>
              <a:t> oxide → </a:t>
            </a:r>
            <a:r>
              <a:rPr lang="en-US" sz="2400" dirty="0" err="1"/>
              <a:t>aluminium</a:t>
            </a:r>
            <a:r>
              <a:rPr lang="en-US" sz="2400" dirty="0"/>
              <a:t> oxide </a:t>
            </a:r>
            <a:r>
              <a:rPr lang="en-US" sz="2400" dirty="0" smtClean="0"/>
              <a:t>powder applied between 2 plastic films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048000"/>
            <a:ext cx="42767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OSL </a:t>
            </a:r>
            <a:r>
              <a:rPr lang="fr-BE" sz="2800" dirty="0" err="1"/>
              <a:t>dosimeter</a:t>
            </a:r>
            <a:r>
              <a:rPr lang="fr-BE" sz="2800" dirty="0"/>
              <a:t>: In practice at ULB </a:t>
            </a:r>
            <a:r>
              <a:rPr lang="fr-BE" sz="2800" dirty="0" smtClean="0"/>
              <a:t>(2)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IPLUS → optical stimulation realized from a set of </a:t>
            </a:r>
            <a:r>
              <a:rPr lang="en-US" sz="2400" dirty="0"/>
              <a:t>electro </a:t>
            </a:r>
            <a:r>
              <a:rPr lang="en-US" sz="2400" dirty="0" smtClean="0"/>
              <a:t>luminescent diodes emitting  continuously a 532 nm light (green) → CW-OSL</a:t>
            </a:r>
          </a:p>
          <a:p>
            <a:r>
              <a:rPr lang="en-US" sz="2400" dirty="0" smtClean="0"/>
              <a:t>Signal emitted from detectors (blue light of about 420 nm) measured with a photomultiplier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2" y="3733800"/>
            <a:ext cx="42576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0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OSL </a:t>
            </a:r>
            <a:r>
              <a:rPr lang="fr-BE" sz="2800" dirty="0" err="1"/>
              <a:t>dosimeter</a:t>
            </a:r>
            <a:r>
              <a:rPr lang="fr-BE" sz="2800" dirty="0"/>
              <a:t>: In practice at ULB </a:t>
            </a:r>
            <a:r>
              <a:rPr lang="fr-BE" sz="2800" dirty="0" smtClean="0"/>
              <a:t>(3)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410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Dosimeter re-analyze: </a:t>
            </a:r>
            <a:r>
              <a:rPr lang="en-US" sz="2400" dirty="0" smtClean="0"/>
              <a:t>The optical stimulation maintain more than 99% of information in the detector</a:t>
            </a:r>
            <a:r>
              <a:rPr lang="en-US" sz="2400" dirty="0"/>
              <a:t> →</a:t>
            </a:r>
            <a:r>
              <a:rPr lang="en-US" sz="2400" dirty="0" smtClean="0"/>
              <a:t> </a:t>
            </a:r>
            <a:r>
              <a:rPr lang="en-US" sz="2400" dirty="0"/>
              <a:t>possible multiple reading </a:t>
            </a:r>
            <a:r>
              <a:rPr lang="en-US" sz="2400" dirty="0" smtClean="0"/>
              <a:t>and storage of the dosimeter for later investigations </a:t>
            </a:r>
          </a:p>
          <a:p>
            <a:r>
              <a:rPr lang="en-US" sz="2400" b="1" dirty="0" smtClean="0"/>
              <a:t>No required calibration: </a:t>
            </a:r>
            <a:r>
              <a:rPr lang="en-US" sz="2400" dirty="0" smtClean="0"/>
              <a:t>The sensitivity of the detector is determined during the fabrication process → the sensitivity value carved on the detector is automatically taken into account during the reading process </a:t>
            </a:r>
          </a:p>
          <a:p>
            <a:r>
              <a:rPr lang="en-US" sz="2400" b="1" dirty="0" smtClean="0"/>
              <a:t>Stable sensitivity in time:  </a:t>
            </a:r>
            <a:r>
              <a:rPr lang="en-US" sz="2400" dirty="0" smtClean="0"/>
              <a:t>Sensitivity defined  for ever</a:t>
            </a:r>
          </a:p>
          <a:p>
            <a:r>
              <a:rPr lang="en-US" sz="2400" b="1" dirty="0" smtClean="0"/>
              <a:t>Very weak fading: </a:t>
            </a:r>
            <a:r>
              <a:rPr lang="en-US" sz="2400" dirty="0" smtClean="0"/>
              <a:t>Smaller than 1,5 % / month and &lt;4% / year → the fading does imply to be corrected during the dose estimation</a:t>
            </a:r>
          </a:p>
          <a:p>
            <a:r>
              <a:rPr lang="en-US" sz="2400" b="1" dirty="0" smtClean="0"/>
              <a:t>Response to neutrons: </a:t>
            </a:r>
            <a:r>
              <a:rPr lang="en-US" sz="2400" dirty="0" smtClean="0"/>
              <a:t> No neutron sensitivity highlighted here </a:t>
            </a:r>
            <a:endParaRPr lang="en-US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uation*}&#10;\left\{&#10;\begin{aligned}&#10;&amp;\frac{dn_1}{dt}=\beta n_2 -\alpha I_{in} n_1&amp;\\&#10;&amp;I_{out}=\beta n_2  &amp;&#10;\end{aligned} &#10;\right.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8"/>
  <p:tag name="PICTUREFILESIZE" val="10104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n_2=\frac{\alpha I_{in}n_1}{\beta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5"/>
  <p:tag name="PICTUREFILESIZE" val="3690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{out}=\alpha I_{in}n_1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9"/>
  <p:tag name="PICTUREFILESIZE" val="1654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n_t=n_1+\frac{\alpha I_{in}n_1}{\beta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7"/>
  <p:tag name="PICTUREFILESIZE" val="5146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{out}=\frac{\alpha I_{in}}{1+\alpha I_{in}/\beta}n_t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9"/>
  <p:tag name="PICTUREFILESIZE" val="5946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n_1=\frac{n_t}{1+\alpha I_{in}/\beta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3"/>
  <p:tag name="PICTUREFILESIZE" val="4280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uation*}&#10;\left\{&#10;\begin{aligned}&#10;&amp;{\mbox{Ag}}^+ + {\mbox{e}}^- \rightarrow {\mbox{Ag}}^0&amp;\\&#10;&amp;{\mbox{Ag}}^+ + {\mbox{h}}^+ \rightarrow {\mbox{Ag}}^{2+}&amp;&#10;\end{aligned} &#10;\right.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0"/>
  <p:tag name="PICTUREFILESIZE" val="77657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4756</TotalTime>
  <Words>1454</Words>
  <Application>Microsoft Office PowerPoint</Application>
  <PresentationFormat>Affichage à l'écran (4:3)</PresentationFormat>
  <Paragraphs>218</Paragraphs>
  <Slides>27</Slides>
  <Notes>27</Notes>
  <HiddenSlides>0</HiddenSlides>
  <MMClips>27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cmmi10</vt:lpstr>
      <vt:lpstr>Symbol</vt:lpstr>
      <vt:lpstr>Thème Office</vt:lpstr>
      <vt:lpstr>Al2O3:C dosimeters in practice</vt:lpstr>
      <vt:lpstr>OSL Readers: Basic properties</vt:lpstr>
      <vt:lpstr>Wavelength of the stimulation light</vt:lpstr>
      <vt:lpstr>OSL reader in practice (1)</vt:lpstr>
      <vt:lpstr>OSL reader in practice (2)</vt:lpstr>
      <vt:lpstr>OSL reader in practice (3)</vt:lpstr>
      <vt:lpstr>OSL dosimeter: In practice at ULB (1)</vt:lpstr>
      <vt:lpstr>OSL dosimeter: In practice at ULB (2)</vt:lpstr>
      <vt:lpstr>OSL dosimeter: In practice at ULB (3)</vt:lpstr>
      <vt:lpstr>OSL dosimeter: In practice at ULB (4)</vt:lpstr>
      <vt:lpstr>OSL dosimeter: In practice at ULB (5)</vt:lpstr>
      <vt:lpstr>Radiophotoluminescence dosimetry (RPL)</vt:lpstr>
      <vt:lpstr>History</vt:lpstr>
      <vt:lpstr>Simple model for RPL (1)</vt:lpstr>
      <vt:lpstr>Simple model for RPL (2)</vt:lpstr>
      <vt:lpstr>Simple model for RPL (3)</vt:lpstr>
      <vt:lpstr>RPL dosimeter: Phosphate glass with silver impurities</vt:lpstr>
      <vt:lpstr>Phosphate glass: Silver impurities</vt:lpstr>
      <vt:lpstr>Luminescence mechanism</vt:lpstr>
      <vt:lpstr>Absorption and emission spectra </vt:lpstr>
      <vt:lpstr>Build-up effect</vt:lpstr>
      <vt:lpstr>RPL dosimetry: In practice</vt:lpstr>
      <vt:lpstr>Energy response</vt:lpstr>
      <vt:lpstr>Response in dose: Small doses</vt:lpstr>
      <vt:lpstr>Response in dose: high doses</vt:lpstr>
      <vt:lpstr>Fading - Reproducibility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Dosimètres à luminescence stimulée optiquement (OSL)</dc:title>
  <dc:creator>Utilisateur Windows</dc:creator>
  <cp:lastModifiedBy>ULB</cp:lastModifiedBy>
  <cp:revision>296</cp:revision>
  <dcterms:created xsi:type="dcterms:W3CDTF">2012-10-30T14:12:09Z</dcterms:created>
  <dcterms:modified xsi:type="dcterms:W3CDTF">2020-11-13T16:51:37Z</dcterms:modified>
</cp:coreProperties>
</file>