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93" r:id="rId2"/>
    <p:sldId id="294" r:id="rId3"/>
    <p:sldId id="295" r:id="rId4"/>
    <p:sldId id="296" r:id="rId5"/>
    <p:sldId id="297" r:id="rId6"/>
    <p:sldId id="301" r:id="rId7"/>
    <p:sldId id="298" r:id="rId8"/>
    <p:sldId id="299" r:id="rId9"/>
    <p:sldId id="300" r:id="rId10"/>
    <p:sldId id="302" r:id="rId11"/>
    <p:sldId id="303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msy10" panose="020B0500000000000000" pitchFamily="34" charset="0"/>
      <p:regular r:id="rId18"/>
    </p:embeddedFont>
    <p:embeddedFont>
      <p:font typeface="cmmi10" panose="020B0500000000000000" pitchFamily="34" charset="0"/>
      <p:regular r:id="rId1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8121E-D5F5-417C-80D0-58F61B18A0F7}" type="datetimeFigureOut">
              <a:rPr lang="fr-FR" smtClean="0"/>
              <a:pPr/>
              <a:t>12/11/2020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F06AA-2DB7-4082-822C-774245700AE8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358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8E33-F322-4CD1-9F14-1048AAEAFE64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F436-C2E2-4885-AEC6-1E9E42CE6192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CA29-31DA-4980-8718-66B8D7D503B7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45C8-13D9-4860-BD5A-D469032D48FE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D3DA-B3B5-4BC0-B514-06E08AD9A947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913A-4D77-4508-8D33-52DABD428EE6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FB50-C468-475A-A0A7-BF459C8814FC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E4B0-0494-48F2-961A-CED5E9F62BBB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6046-8799-49AC-8E8E-CE55CFF25414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6EF3-A880-4D79-9AD1-B5FA9D95C909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FEB6-FD70-4121-9664-E6D3142AC6AF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EDD1-1755-48B2-8158-AC2FAB4BF6A5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0.wav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1.png"/><Relationship Id="rId2" Type="http://schemas.microsoft.com/office/2007/relationships/media" Target="../media/media5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Al</a:t>
            </a:r>
            <a:r>
              <a:rPr lang="fr-BE" sz="2800" baseline="-25000" dirty="0" smtClean="0"/>
              <a:t>2</a:t>
            </a:r>
            <a:r>
              <a:rPr lang="fr-BE" sz="2800" dirty="0" smtClean="0"/>
              <a:t>O</a:t>
            </a:r>
            <a:r>
              <a:rPr lang="fr-BE" sz="2800" baseline="-25000" dirty="0" smtClean="0"/>
              <a:t>3</a:t>
            </a:r>
            <a:r>
              <a:rPr lang="fr-BE" sz="2800" dirty="0" smtClean="0"/>
              <a:t>:C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→ as </a:t>
            </a:r>
            <a:r>
              <a:rPr lang="en-US" sz="2400" dirty="0" smtClean="0">
                <a:latin typeface="cmmi10"/>
              </a:rPr>
              <a:t>®</a:t>
            </a:r>
            <a:r>
              <a:rPr lang="en-US" sz="2400" dirty="0" smtClean="0"/>
              <a:t>-Al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: corundum </a:t>
            </a:r>
            <a:r>
              <a:rPr lang="en-US" sz="2400" dirty="0"/>
              <a:t>or alpha </a:t>
            </a:r>
            <a:r>
              <a:rPr lang="en-US" sz="2400" dirty="0" smtClean="0"/>
              <a:t>alumina</a:t>
            </a:r>
          </a:p>
          <a:p>
            <a:endParaRPr lang="en-US" sz="2400" dirty="0" smtClean="0"/>
          </a:p>
          <a:p>
            <a:r>
              <a:rPr lang="en-US" sz="2400" dirty="0" smtClean="0"/>
              <a:t>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:C is the material most often used in OSL</a:t>
            </a:r>
          </a:p>
          <a:p>
            <a:endParaRPr lang="en-US" sz="2400" dirty="0" smtClean="0"/>
          </a:p>
          <a:p>
            <a:r>
              <a:rPr lang="en-US" sz="2400" dirty="0" smtClean="0"/>
              <a:t>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:C is the only material used in POSL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9071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Fading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Fading comparable to TLD-100 (5%/an)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 transient signal appears for </a:t>
            </a:r>
            <a:r>
              <a:rPr lang="en-US" sz="2400" i="1" dirty="0" smtClean="0"/>
              <a:t>t &lt;</a:t>
            </a:r>
            <a:r>
              <a:rPr lang="en-US" sz="2400" dirty="0" smtClean="0"/>
              <a:t> 10 min → due to shallow traps which are quickly empty → </a:t>
            </a:r>
            <a:r>
              <a:rPr lang="en-US" sz="2400" dirty="0"/>
              <a:t>afterwards stable signal</a:t>
            </a:r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2209800"/>
            <a:ext cx="3512326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22.43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Characteristics</a:t>
            </a:r>
            <a:r>
              <a:rPr lang="fr-BE" sz="2800" dirty="0" smtClean="0"/>
              <a:t> of Al</a:t>
            </a:r>
            <a:r>
              <a:rPr lang="fr-BE" sz="2800" baseline="-25000" dirty="0" smtClean="0"/>
              <a:t>2</a:t>
            </a:r>
            <a:r>
              <a:rPr lang="fr-BE" sz="2800" dirty="0" smtClean="0"/>
              <a:t>O</a:t>
            </a:r>
            <a:r>
              <a:rPr lang="fr-BE" sz="2800" baseline="-25000" dirty="0" smtClean="0"/>
              <a:t>3</a:t>
            </a:r>
            <a:r>
              <a:rPr lang="fr-BE" sz="2800" dirty="0" smtClean="0"/>
              <a:t>:C and </a:t>
            </a:r>
            <a:r>
              <a:rPr lang="fr-BE" sz="2800" dirty="0" err="1" smtClean="0"/>
              <a:t>other</a:t>
            </a:r>
            <a:r>
              <a:rPr lang="fr-BE" sz="2800" dirty="0" smtClean="0"/>
              <a:t> OSL </a:t>
            </a:r>
            <a:endParaRPr lang="fr-BE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600200"/>
            <a:ext cx="8620125" cy="414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02411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Al</a:t>
            </a:r>
            <a:r>
              <a:rPr lang="fr-BE" sz="2800" baseline="-25000" dirty="0" smtClean="0"/>
              <a:t>2</a:t>
            </a:r>
            <a:r>
              <a:rPr lang="fr-BE" sz="2800" dirty="0" smtClean="0"/>
              <a:t>O</a:t>
            </a:r>
            <a:r>
              <a:rPr lang="fr-BE" sz="2800" baseline="-25000" dirty="0" smtClean="0"/>
              <a:t>3</a:t>
            </a:r>
            <a:r>
              <a:rPr lang="fr-BE" sz="2800" dirty="0" smtClean="0"/>
              <a:t>:C: Structure of </a:t>
            </a:r>
            <a:r>
              <a:rPr lang="fr-BE" sz="2800" dirty="0" smtClean="0">
                <a:latin typeface="cmmi10"/>
              </a:rPr>
              <a:t>®</a:t>
            </a:r>
            <a:r>
              <a:rPr lang="fr-BE" sz="2800" dirty="0" smtClean="0"/>
              <a:t>-Al</a:t>
            </a:r>
            <a:r>
              <a:rPr lang="fr-BE" sz="2800" baseline="-25000" dirty="0" smtClean="0"/>
              <a:t>2</a:t>
            </a:r>
            <a:r>
              <a:rPr lang="fr-BE" sz="2800" dirty="0" smtClean="0"/>
              <a:t>O</a:t>
            </a:r>
            <a:r>
              <a:rPr lang="fr-BE" sz="2800" baseline="-25000" dirty="0" smtClean="0"/>
              <a:t>3</a:t>
            </a:r>
            <a:r>
              <a:rPr lang="fr-BE" sz="2800" dirty="0" smtClean="0"/>
              <a:t>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crystalline structure of </a:t>
            </a:r>
            <a:r>
              <a:rPr lang="en-US" sz="2400" dirty="0" smtClean="0">
                <a:latin typeface="cmmi10"/>
              </a:rPr>
              <a:t>®</a:t>
            </a:r>
            <a:r>
              <a:rPr lang="en-US" sz="2400" dirty="0" smtClean="0"/>
              <a:t>-Al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is a slightly distorted hexagonal-</a:t>
            </a:r>
            <a:r>
              <a:rPr lang="en-US" sz="2400" dirty="0" err="1" smtClean="0"/>
              <a:t>closepacked</a:t>
            </a:r>
            <a:r>
              <a:rPr lang="en-US" sz="2400" dirty="0"/>
              <a:t> O</a:t>
            </a:r>
            <a:r>
              <a:rPr lang="en-US" sz="2400" baseline="30000" dirty="0"/>
              <a:t>2-</a:t>
            </a:r>
            <a:r>
              <a:rPr lang="en-US" sz="2400" dirty="0" smtClean="0"/>
              <a:t> lattice with </a:t>
            </a:r>
            <a:r>
              <a:rPr lang="en-US" sz="2400" dirty="0"/>
              <a:t>Al</a:t>
            </a:r>
            <a:r>
              <a:rPr lang="en-US" sz="2400" baseline="30000" dirty="0"/>
              <a:t>3+</a:t>
            </a:r>
            <a:r>
              <a:rPr lang="en-US" sz="2400" dirty="0" smtClean="0"/>
              <a:t> ions occupying two out of every three octahedral interstices </a:t>
            </a:r>
          </a:p>
          <a:p>
            <a:r>
              <a:rPr lang="en-US" sz="2400" dirty="0"/>
              <a:t>Each Al</a:t>
            </a:r>
            <a:r>
              <a:rPr lang="en-US" sz="2400" baseline="30000" dirty="0"/>
              <a:t>3+</a:t>
            </a:r>
            <a:r>
              <a:rPr lang="en-US" sz="2400" dirty="0" smtClean="0"/>
              <a:t> </a:t>
            </a:r>
            <a:r>
              <a:rPr lang="en-US" sz="2400" dirty="0"/>
              <a:t>ion is </a:t>
            </a:r>
            <a:r>
              <a:rPr lang="en-US" sz="2400" dirty="0" smtClean="0"/>
              <a:t>surrounded by 6 </a:t>
            </a:r>
            <a:r>
              <a:rPr lang="en-US" sz="2400" dirty="0"/>
              <a:t>octahedral nearest-neighbor O</a:t>
            </a:r>
            <a:r>
              <a:rPr lang="en-US" sz="2400" baseline="30000" dirty="0"/>
              <a:t>2-</a:t>
            </a:r>
            <a:r>
              <a:rPr lang="en-US" sz="2400" dirty="0" smtClean="0"/>
              <a:t> 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3657600"/>
            <a:ext cx="41052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Defects and impurities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thermodynamic defects </a:t>
            </a:r>
            <a:r>
              <a:rPr lang="en-US" sz="2400" dirty="0"/>
              <a:t>are </a:t>
            </a:r>
            <a:r>
              <a:rPr lang="en-US" sz="2400" dirty="0" smtClean="0"/>
              <a:t>oxygen or </a:t>
            </a:r>
            <a:r>
              <a:rPr lang="en-US" sz="2400" dirty="0" err="1"/>
              <a:t>aluminium</a:t>
            </a:r>
            <a:r>
              <a:rPr lang="en-US" sz="2400" dirty="0"/>
              <a:t> </a:t>
            </a:r>
            <a:r>
              <a:rPr lang="en-US" sz="2400" dirty="0" smtClean="0"/>
              <a:t>vacancies → centers of type F and V, respectively</a:t>
            </a:r>
          </a:p>
          <a:p>
            <a:r>
              <a:rPr lang="en-US" sz="2400" dirty="0"/>
              <a:t>The O</a:t>
            </a:r>
            <a:r>
              <a:rPr lang="en-US" sz="2400" baseline="30000" dirty="0"/>
              <a:t>2-</a:t>
            </a:r>
            <a:r>
              <a:rPr lang="en-US" sz="2400" dirty="0" smtClean="0"/>
              <a:t> vacancy implies </a:t>
            </a:r>
            <a:r>
              <a:rPr lang="en-US" sz="2400" dirty="0"/>
              <a:t>a charge </a:t>
            </a:r>
            <a:r>
              <a:rPr lang="en-US" sz="2400" dirty="0" smtClean="0"/>
              <a:t>compensation →</a:t>
            </a:r>
          </a:p>
          <a:p>
            <a:pPr lvl="1"/>
            <a:r>
              <a:rPr lang="en-US" sz="2000" dirty="0" smtClean="0"/>
              <a:t>the occupancy of the vacancy by 2 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gives rise to a neutral F-center 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occupancy of the vacancy by 1 </a:t>
            </a:r>
            <a:r>
              <a:rPr lang="en-US" sz="2000" dirty="0" smtClean="0"/>
              <a:t>e</a:t>
            </a:r>
            <a:r>
              <a:rPr lang="en-US" sz="2000" baseline="30000" dirty="0" smtClean="0"/>
              <a:t>-</a:t>
            </a:r>
            <a:r>
              <a:rPr lang="en-US" sz="2000" dirty="0"/>
              <a:t> gives rise to </a:t>
            </a:r>
            <a:r>
              <a:rPr lang="en-US" sz="2000" dirty="0" smtClean="0"/>
              <a:t>a positive </a:t>
            </a:r>
            <a:r>
              <a:rPr lang="en-US" sz="2000" dirty="0"/>
              <a:t>F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-center</a:t>
            </a:r>
            <a:endParaRPr lang="en-US" sz="2400" dirty="0" smtClean="0"/>
          </a:p>
          <a:p>
            <a:r>
              <a:rPr lang="en-US" sz="2400" dirty="0" smtClean="0"/>
              <a:t>The addition </a:t>
            </a:r>
            <a:r>
              <a:rPr lang="en-US" sz="2400" dirty="0"/>
              <a:t>of </a:t>
            </a:r>
            <a:r>
              <a:rPr lang="en-US" sz="2400" dirty="0" smtClean="0"/>
              <a:t>carbon impurities causes significant increase the sensitivity of the material</a:t>
            </a:r>
          </a:p>
          <a:p>
            <a:r>
              <a:rPr lang="en-US" sz="2400" dirty="0"/>
              <a:t>The divalent C</a:t>
            </a:r>
            <a:r>
              <a:rPr lang="en-US" sz="2400" baseline="30000" dirty="0"/>
              <a:t>2+</a:t>
            </a:r>
            <a:r>
              <a:rPr lang="en-US" sz="2400" dirty="0"/>
              <a:t> </a:t>
            </a:r>
            <a:r>
              <a:rPr lang="en-US" sz="2400" dirty="0" smtClean="0"/>
              <a:t>carbon ion replaces </a:t>
            </a:r>
            <a:r>
              <a:rPr lang="en-US" sz="2400" dirty="0"/>
              <a:t>a trivalent Al</a:t>
            </a:r>
            <a:r>
              <a:rPr lang="en-US" sz="2400" baseline="30000" dirty="0"/>
              <a:t>3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ion </a:t>
            </a:r>
            <a:r>
              <a:rPr lang="en-US" sz="2400" dirty="0"/>
              <a:t>→  charge </a:t>
            </a:r>
            <a:r>
              <a:rPr lang="en-US" sz="2400" dirty="0" smtClean="0"/>
              <a:t>compensation </a:t>
            </a:r>
            <a:r>
              <a:rPr lang="en-US" sz="2400" dirty="0"/>
              <a:t>→ </a:t>
            </a:r>
            <a:r>
              <a:rPr lang="en-US" sz="2400" dirty="0" smtClean="0"/>
              <a:t>creation of oxygen vacancies </a:t>
            </a:r>
            <a:r>
              <a:rPr lang="en-US" sz="2400" dirty="0"/>
              <a:t>as F</a:t>
            </a:r>
            <a:r>
              <a:rPr lang="en-US" sz="2400" baseline="30000" dirty="0"/>
              <a:t>+</a:t>
            </a:r>
            <a:r>
              <a:rPr lang="en-US" sz="2400" dirty="0"/>
              <a:t>-</a:t>
            </a:r>
            <a:r>
              <a:rPr lang="en-US" sz="2400" dirty="0" smtClean="0"/>
              <a:t>center</a:t>
            </a:r>
            <a:endParaRPr lang="en-US" sz="2400" baseline="300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onfiguration </a:t>
            </a:r>
            <a:r>
              <a:rPr lang="en-US" sz="2800" dirty="0"/>
              <a:t>of an </a:t>
            </a:r>
            <a:r>
              <a:rPr lang="fr-BE" sz="2800" dirty="0"/>
              <a:t>F</a:t>
            </a:r>
            <a:r>
              <a:rPr lang="fr-BE" sz="2800" baseline="30000" dirty="0"/>
              <a:t>+ </a:t>
            </a:r>
            <a:r>
              <a:rPr lang="en-US" sz="2800" dirty="0" smtClean="0"/>
              <a:t>-</a:t>
            </a:r>
            <a:r>
              <a:rPr lang="en-US" sz="2800" dirty="0"/>
              <a:t>center charge-compensated by a</a:t>
            </a:r>
            <a:br>
              <a:rPr lang="en-US" sz="2800" dirty="0"/>
            </a:br>
            <a:r>
              <a:rPr lang="en-US" sz="2800" dirty="0"/>
              <a:t>divalent carbon </a:t>
            </a:r>
            <a:r>
              <a:rPr lang="en-US" sz="2800" dirty="0" smtClean="0"/>
              <a:t>ion</a:t>
            </a:r>
            <a:endParaRPr lang="fr-BE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600200"/>
            <a:ext cx="6172200" cy="463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Emission </a:t>
            </a:r>
            <a:r>
              <a:rPr lang="fr-BE" sz="2800" dirty="0" err="1" smtClean="0"/>
              <a:t>mechanisms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sensitivity of 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:C depends on the concentration </a:t>
            </a:r>
            <a:r>
              <a:rPr lang="en-US" sz="2400" dirty="0"/>
              <a:t>of  F</a:t>
            </a:r>
            <a:r>
              <a:rPr lang="en-US" sz="2400" baseline="30000" dirty="0"/>
              <a:t>+</a:t>
            </a:r>
            <a:r>
              <a:rPr lang="en-US" sz="2400" dirty="0" smtClean="0"/>
              <a:t>-centers that are the recombination centers</a:t>
            </a:r>
          </a:p>
          <a:p>
            <a:r>
              <a:rPr lang="en-US" sz="2400" dirty="0" smtClean="0"/>
              <a:t>The main emission band of the 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:C is a quite large band  centered at 420 nm and ascribed to a F-center of luminescence</a:t>
            </a:r>
          </a:p>
          <a:p>
            <a:r>
              <a:rPr lang="en-US" sz="2400" dirty="0" smtClean="0"/>
              <a:t>The e</a:t>
            </a:r>
            <a:r>
              <a:rPr lang="en-US" sz="2400" baseline="30000" dirty="0" smtClean="0"/>
              <a:t>- </a:t>
            </a:r>
            <a:r>
              <a:rPr lang="en-US" sz="2400" dirty="0" smtClean="0"/>
              <a:t>are released from the traps and recombine </a:t>
            </a:r>
            <a:r>
              <a:rPr lang="en-US" sz="2400" dirty="0"/>
              <a:t>with </a:t>
            </a:r>
            <a:r>
              <a:rPr lang="en-US" sz="2400" dirty="0" smtClean="0"/>
              <a:t>F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-center → creation of </a:t>
            </a:r>
            <a:r>
              <a:rPr lang="en-US" sz="2400" dirty="0"/>
              <a:t>excited F-center </a:t>
            </a:r>
            <a:r>
              <a:rPr lang="en-US" sz="2400" dirty="0" smtClean="0"/>
              <a:t>relaxing and giving luminescence</a:t>
            </a:r>
          </a:p>
          <a:p>
            <a:r>
              <a:rPr lang="en-US" sz="2400" dirty="0" smtClean="0"/>
              <a:t>The lifetime </a:t>
            </a:r>
            <a:r>
              <a:rPr lang="en-US" sz="2400" dirty="0"/>
              <a:t>of </a:t>
            </a:r>
            <a:r>
              <a:rPr lang="en-US" sz="2400" dirty="0" smtClean="0"/>
              <a:t>the excited </a:t>
            </a:r>
            <a:r>
              <a:rPr lang="en-US" sz="2400" dirty="0"/>
              <a:t>F-center </a:t>
            </a:r>
            <a:r>
              <a:rPr lang="en-US" sz="2400" dirty="0" smtClean="0"/>
              <a:t>is 35 </a:t>
            </a:r>
            <a:r>
              <a:rPr lang="en-US" sz="2400" dirty="0" err="1" smtClean="0"/>
              <a:t>ms</a:t>
            </a:r>
            <a:r>
              <a:rPr lang="en-US" sz="2400" dirty="0" smtClean="0"/>
              <a:t> at ambient 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identity of the defects responsible for the capture of the charge carriers during the ionization is not known 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1447800" y="43554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" name="Image 1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895600" y="4419600"/>
            <a:ext cx="4899152" cy="356301"/>
          </a:xfrm>
          <a:prstGeom prst="rect">
            <a:avLst/>
          </a:prstGeom>
          <a:noFill/>
          <a:ln/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Emission </a:t>
            </a:r>
            <a:r>
              <a:rPr lang="fr-BE" sz="2800" dirty="0" err="1" smtClean="0"/>
              <a:t>spectrum</a:t>
            </a:r>
            <a:r>
              <a:rPr lang="fr-BE" sz="2800" dirty="0" smtClean="0"/>
              <a:t> of Al</a:t>
            </a:r>
            <a:r>
              <a:rPr lang="fr-BE" sz="2800" baseline="-25000" dirty="0" smtClean="0"/>
              <a:t>2</a:t>
            </a:r>
            <a:r>
              <a:rPr lang="fr-BE" sz="2800" dirty="0" smtClean="0"/>
              <a:t>O</a:t>
            </a:r>
            <a:r>
              <a:rPr lang="fr-BE" sz="2800" baseline="-25000" dirty="0" smtClean="0"/>
              <a:t>3</a:t>
            </a:r>
            <a:r>
              <a:rPr lang="fr-BE" sz="2800" dirty="0" smtClean="0"/>
              <a:t>:C </a:t>
            </a:r>
            <a:endParaRPr lang="fr-BE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295400"/>
            <a:ext cx="3997173" cy="533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Dosimetric </a:t>
            </a:r>
            <a:r>
              <a:rPr lang="fr-BE" sz="2800" dirty="0" err="1" smtClean="0"/>
              <a:t>properties</a:t>
            </a:r>
            <a:r>
              <a:rPr lang="fr-BE" sz="2800" dirty="0" smtClean="0"/>
              <a:t> of Al</a:t>
            </a:r>
            <a:r>
              <a:rPr lang="fr-BE" sz="2800" baseline="-25000" dirty="0" smtClean="0"/>
              <a:t>2</a:t>
            </a:r>
            <a:r>
              <a:rPr lang="fr-BE" sz="2800" dirty="0" smtClean="0"/>
              <a:t>O</a:t>
            </a:r>
            <a:r>
              <a:rPr lang="fr-BE" sz="2800" baseline="-25000" dirty="0" smtClean="0"/>
              <a:t>3</a:t>
            </a:r>
            <a:r>
              <a:rPr lang="fr-BE" sz="2800" dirty="0" smtClean="0"/>
              <a:t>:C (1)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energy band-gap of 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is wide (</a:t>
            </a:r>
            <a:r>
              <a:rPr lang="en-US" sz="2400" dirty="0" smtClean="0">
                <a:latin typeface="cmsy10"/>
              </a:rPr>
              <a:t>»</a:t>
            </a:r>
            <a:r>
              <a:rPr lang="en-US" sz="2400" dirty="0" smtClean="0"/>
              <a:t> 9.5 eV) → allows to </a:t>
            </a:r>
            <a:r>
              <a:rPr lang="en-US" sz="2400" dirty="0"/>
              <a:t>engineer deep and </a:t>
            </a:r>
            <a:r>
              <a:rPr lang="en-US" sz="2400" dirty="0" smtClean="0"/>
              <a:t>thermally stable </a:t>
            </a:r>
            <a:r>
              <a:rPr lang="en-US" sz="2400" dirty="0"/>
              <a:t>traps and color centers</a:t>
            </a:r>
            <a:r>
              <a:rPr lang="en-US" sz="2400" dirty="0" smtClean="0"/>
              <a:t> (little sensitive to T)</a:t>
            </a:r>
          </a:p>
          <a:p>
            <a:r>
              <a:rPr lang="en-US" sz="2400" dirty="0" smtClean="0"/>
              <a:t>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:C is very sensitive to radiation (sensitivity → ratio between the number of emitted photons and </a:t>
            </a:r>
            <a:r>
              <a:rPr lang="en-US" sz="2400" dirty="0"/>
              <a:t>the </a:t>
            </a:r>
            <a:r>
              <a:rPr lang="en-US" sz="2400" dirty="0" smtClean="0"/>
              <a:t>absorbed </a:t>
            </a:r>
            <a:r>
              <a:rPr lang="en-US" sz="2400" dirty="0"/>
              <a:t>dose) </a:t>
            </a:r>
            <a:r>
              <a:rPr lang="en-US" sz="2400" dirty="0" smtClean="0"/>
              <a:t>because of the absence of thermal quenching and of very small noise (especially for POSL) → 60 </a:t>
            </a:r>
            <a:r>
              <a:rPr lang="en-US" sz="2400" dirty="0" smtClean="0">
                <a:latin typeface="cmsy10"/>
              </a:rPr>
              <a:t>£ </a:t>
            </a:r>
            <a:r>
              <a:rPr lang="en-US" sz="2400" dirty="0" smtClean="0"/>
              <a:t>more sensitive than the TLD-100 which is the reference</a:t>
            </a:r>
          </a:p>
          <a:p>
            <a:r>
              <a:rPr lang="en-US" sz="2400" dirty="0" smtClean="0"/>
              <a:t>This very good sensitivity allows to make measurements at very small doses → </a:t>
            </a:r>
            <a:r>
              <a:rPr lang="en-US" sz="2400" i="1" dirty="0" smtClean="0"/>
              <a:t>D =</a:t>
            </a:r>
            <a:r>
              <a:rPr lang="en-US" sz="2400" dirty="0" smtClean="0"/>
              <a:t> 1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dirty="0" smtClean="0"/>
              <a:t>Gy</a:t>
            </a:r>
          </a:p>
          <a:p>
            <a:r>
              <a:rPr lang="en-US" sz="2400" dirty="0" smtClean="0"/>
              <a:t>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:C shows a linear response to the dose in a </a:t>
            </a:r>
            <a:r>
              <a:rPr lang="en-US" sz="2400" dirty="0"/>
              <a:t>large range → </a:t>
            </a:r>
            <a:r>
              <a:rPr lang="en-US" sz="2400" dirty="0" smtClean="0"/>
              <a:t>1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dirty="0" smtClean="0"/>
              <a:t>Gy &lt; D &lt; 10 </a:t>
            </a:r>
            <a:r>
              <a:rPr lang="en-US" sz="2400" dirty="0" err="1" smtClean="0"/>
              <a:t>Gy</a:t>
            </a:r>
            <a:r>
              <a:rPr lang="en-US" sz="2400" dirty="0" smtClean="0"/>
              <a:t> → on 5 decades (supralinearity appears at 10 </a:t>
            </a:r>
            <a:r>
              <a:rPr lang="en-US" sz="2400" dirty="0" err="1" smtClean="0"/>
              <a:t>Gy</a:t>
            </a:r>
            <a:r>
              <a:rPr lang="en-US" sz="2400" dirty="0" smtClean="0"/>
              <a:t> and sublinearity at 100 </a:t>
            </a:r>
            <a:r>
              <a:rPr lang="en-US" sz="2400" dirty="0" err="1" smtClean="0"/>
              <a:t>Gy</a:t>
            </a:r>
            <a:r>
              <a:rPr lang="en-US" sz="2400" dirty="0" smtClean="0"/>
              <a:t>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Dose </a:t>
            </a:r>
            <a:r>
              <a:rPr lang="fr-BE" sz="2800" dirty="0" err="1" smtClean="0"/>
              <a:t>response</a:t>
            </a:r>
            <a:r>
              <a:rPr lang="fr-BE" sz="2800" dirty="0" smtClean="0"/>
              <a:t> of Al</a:t>
            </a:r>
            <a:r>
              <a:rPr lang="fr-BE" sz="2800" baseline="-25000" dirty="0" smtClean="0"/>
              <a:t>2</a:t>
            </a:r>
            <a:r>
              <a:rPr lang="fr-BE" sz="2800" dirty="0" smtClean="0"/>
              <a:t>O</a:t>
            </a:r>
            <a:r>
              <a:rPr lang="fr-BE" sz="2800" baseline="-25000" dirty="0" smtClean="0"/>
              <a:t>3</a:t>
            </a:r>
            <a:r>
              <a:rPr lang="fr-BE" sz="2800" dirty="0" smtClean="0"/>
              <a:t>:C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096000"/>
            <a:ext cx="9144000" cy="6096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fr-BE" sz="1800" dirty="0" smtClean="0"/>
              <a:t>« </a:t>
            </a:r>
            <a:r>
              <a:rPr lang="fr-BE" sz="1800" dirty="0" err="1" smtClean="0"/>
              <a:t>strong</a:t>
            </a:r>
            <a:r>
              <a:rPr lang="fr-BE" sz="1800" dirty="0" smtClean="0"/>
              <a:t> » and « </a:t>
            </a:r>
            <a:r>
              <a:rPr lang="fr-BE" sz="1800" dirty="0" err="1" smtClean="0"/>
              <a:t>weak</a:t>
            </a:r>
            <a:r>
              <a:rPr lang="fr-BE" sz="1800" dirty="0" smtClean="0"/>
              <a:t> » </a:t>
            </a:r>
            <a:r>
              <a:rPr lang="fr-BE" sz="1800" dirty="0" err="1" smtClean="0"/>
              <a:t>characterize</a:t>
            </a:r>
            <a:r>
              <a:rPr lang="fr-BE" sz="1800" dirty="0" smtClean="0"/>
              <a:t> the stimulation power (1.2 W and 0.01 W)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066800"/>
            <a:ext cx="61722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Dosimetric </a:t>
            </a:r>
            <a:r>
              <a:rPr lang="fr-BE" sz="2800" dirty="0" err="1"/>
              <a:t>properties</a:t>
            </a:r>
            <a:r>
              <a:rPr lang="fr-BE" sz="2800" dirty="0"/>
              <a:t> of </a:t>
            </a:r>
            <a:r>
              <a:rPr lang="fr-BE" sz="2800" dirty="0" smtClean="0"/>
              <a:t>Al</a:t>
            </a:r>
            <a:r>
              <a:rPr lang="fr-BE" sz="2800" baseline="-25000" dirty="0" smtClean="0"/>
              <a:t>2</a:t>
            </a:r>
            <a:r>
              <a:rPr lang="fr-BE" sz="2800" dirty="0" smtClean="0"/>
              <a:t>O</a:t>
            </a:r>
            <a:r>
              <a:rPr lang="fr-BE" sz="2800" baseline="-25000" dirty="0" smtClean="0"/>
              <a:t>3</a:t>
            </a:r>
            <a:r>
              <a:rPr lang="fr-BE" sz="2800" dirty="0" smtClean="0"/>
              <a:t>:C (</a:t>
            </a:r>
            <a:r>
              <a:rPr lang="fr-BE" sz="2800" dirty="0"/>
              <a:t>2</a:t>
            </a:r>
            <a:r>
              <a:rPr lang="fr-BE" sz="2800" dirty="0" smtClean="0"/>
              <a:t>)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Possible rereading of the dosimeter → due to the large sensitivity of 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:C → in CW-OSL a measurement is precise enough if only a part of the traps is emptied → by considering the fraction of charges released during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measurement, a second measurement is possible (or a 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etc.)  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 POSL, rereading is more obvious → only a </a:t>
            </a:r>
            <a:r>
              <a:rPr lang="en-US" sz="2400" dirty="0"/>
              <a:t>few stimulations </a:t>
            </a:r>
            <a:r>
              <a:rPr lang="en-US" sz="2400" dirty="0" smtClean="0"/>
              <a:t>pulses are enough → such as </a:t>
            </a:r>
            <a:r>
              <a:rPr lang="en-US" sz="2400" dirty="0" smtClean="0">
                <a:latin typeface="cmmi10"/>
              </a:rPr>
              <a:t>¢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¿</a:t>
            </a:r>
            <a:r>
              <a:rPr lang="en-US" sz="2400" dirty="0" smtClean="0"/>
              <a:t> </a:t>
            </a:r>
            <a:r>
              <a:rPr lang="en-US" sz="2400" i="1" dirty="0" smtClean="0"/>
              <a:t>n </a:t>
            </a:r>
            <a:r>
              <a:rPr lang="en-US" sz="2400" dirty="0" smtClean="0"/>
              <a:t>→ measure could be redo</a:t>
            </a:r>
          </a:p>
          <a:p>
            <a:r>
              <a:rPr lang="en-US" sz="2400" dirty="0" smtClean="0"/>
              <a:t>Also possibility to reuse the OSL dosimeter after heating at high T to empty the traps</a:t>
            </a:r>
          </a:p>
          <a:p>
            <a:r>
              <a:rPr lang="en-US" sz="2400" dirty="0" smtClean="0"/>
              <a:t>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:C is not tissue-</a:t>
            </a:r>
            <a:r>
              <a:rPr lang="en-US" sz="2400" dirty="0"/>
              <a:t>e</a:t>
            </a:r>
            <a:r>
              <a:rPr lang="en-US" sz="2400" dirty="0" smtClean="0"/>
              <a:t>quivalent (</a:t>
            </a:r>
            <a:r>
              <a:rPr lang="en-US" sz="2400" i="1" dirty="0" err="1" smtClean="0"/>
              <a:t>Z</a:t>
            </a:r>
            <a:r>
              <a:rPr lang="en-US" sz="2400" i="1" baseline="-25000" dirty="0" err="1" smtClean="0"/>
              <a:t>eff</a:t>
            </a:r>
            <a:r>
              <a:rPr lang="en-US" sz="2400" i="1" dirty="0" smtClean="0"/>
              <a:t> =</a:t>
            </a:r>
            <a:r>
              <a:rPr lang="en-US" sz="2400" dirty="0" smtClean="0"/>
              <a:t> 10.2 </a:t>
            </a:r>
            <a:r>
              <a:rPr lang="en-US" sz="2400" dirty="0" smtClean="0">
                <a:latin typeface="Calibri"/>
              </a:rPr>
              <a:t>≠ 7.35</a:t>
            </a:r>
            <a:r>
              <a:rPr lang="en-US" sz="2400" dirty="0" smtClean="0"/>
              <a:t>) → energy dependence (overestimation) for E &lt; 200 </a:t>
            </a:r>
            <a:r>
              <a:rPr lang="en-US" sz="2400" dirty="0" err="1" smtClean="0"/>
              <a:t>kEV</a:t>
            </a:r>
            <a:r>
              <a:rPr lang="en-US" sz="2400" dirty="0" smtClean="0"/>
              <a:t> → 1 filter could correct this problem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F^++e^-\longrightarrow F^* \stackrel{\text{\tiny{$\tau=35$ ms}}}{\longrightarrow} F+ h\nu_{420 {\mbox{nm}}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5"/>
  <p:tag name="PICTUREFILESIZE" val="55147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4352</TotalTime>
  <Words>613</Words>
  <Application>Microsoft Office PowerPoint</Application>
  <PresentationFormat>Affichage à l'écran (4:3)</PresentationFormat>
  <Paragraphs>71</Paragraphs>
  <Slides>11</Slides>
  <Notes>11</Notes>
  <HiddenSlides>0</HiddenSlides>
  <MMClips>11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cmsy10</vt:lpstr>
      <vt:lpstr>cmmi10</vt:lpstr>
      <vt:lpstr>Thème Office</vt:lpstr>
      <vt:lpstr>Al2O3:C</vt:lpstr>
      <vt:lpstr>Al2O3:C: Structure of ®-Al2O3 </vt:lpstr>
      <vt:lpstr>Defects and impurities</vt:lpstr>
      <vt:lpstr>Configuration of an F+ -center charge-compensated by a divalent carbon ion</vt:lpstr>
      <vt:lpstr>Emission mechanisms</vt:lpstr>
      <vt:lpstr>Emission spectrum of Al2O3:C </vt:lpstr>
      <vt:lpstr>Dosimetric properties of Al2O3:C (1) </vt:lpstr>
      <vt:lpstr>Dose response of Al2O3:C </vt:lpstr>
      <vt:lpstr>Dosimetric properties of Al2O3:C (2) </vt:lpstr>
      <vt:lpstr>Fading</vt:lpstr>
      <vt:lpstr>Characteristics of Al2O3:C and other OSL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Dosimètres à luminescence stimulée optiquement (OSL)</dc:title>
  <dc:creator>Utilisateur Windows</dc:creator>
  <cp:lastModifiedBy>ULB</cp:lastModifiedBy>
  <cp:revision>286</cp:revision>
  <dcterms:created xsi:type="dcterms:W3CDTF">2012-10-30T14:12:09Z</dcterms:created>
  <dcterms:modified xsi:type="dcterms:W3CDTF">2020-11-12T10:25:59Z</dcterms:modified>
</cp:coreProperties>
</file>