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72" r:id="rId2"/>
    <p:sldId id="273" r:id="rId3"/>
    <p:sldId id="274" r:id="rId4"/>
    <p:sldId id="275" r:id="rId5"/>
    <p:sldId id="276" r:id="rId6"/>
    <p:sldId id="278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msy10" panose="020B0500000000000000" pitchFamily="34" charset="0"/>
      <p:regular r:id="rId28"/>
    </p:embeddedFont>
    <p:embeddedFont>
      <p:font typeface="cmmi10" panose="020B0500000000000000" pitchFamily="34" charset="0"/>
      <p:regular r:id="rId2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8121E-D5F5-417C-80D0-58F61B18A0F7}" type="datetimeFigureOut">
              <a:rPr lang="fr-FR" smtClean="0"/>
              <a:pPr/>
              <a:t>12/11/2020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F06AA-2DB7-4082-822C-774245700AE8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358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8E33-F322-4CD1-9F14-1048AAEAFE64}" type="datetime1">
              <a:rPr lang="fr-FR" smtClean="0"/>
              <a:pPr/>
              <a:t>12/11/2020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F436-C2E2-4885-AEC6-1E9E42CE6192}" type="datetime1">
              <a:rPr lang="fr-FR" smtClean="0"/>
              <a:pPr/>
              <a:t>12/11/2020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CA29-31DA-4980-8718-66B8D7D503B7}" type="datetime1">
              <a:rPr lang="fr-FR" smtClean="0"/>
              <a:pPr/>
              <a:t>12/11/2020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45C8-13D9-4860-BD5A-D469032D48FE}" type="datetime1">
              <a:rPr lang="fr-FR" smtClean="0"/>
              <a:pPr/>
              <a:t>12/11/2020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D3DA-B3B5-4BC0-B514-06E08AD9A947}" type="datetime1">
              <a:rPr lang="fr-FR" smtClean="0"/>
              <a:pPr/>
              <a:t>12/11/2020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913A-4D77-4508-8D33-52DABD428EE6}" type="datetime1">
              <a:rPr lang="fr-FR" smtClean="0"/>
              <a:pPr/>
              <a:t>12/11/2020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FB50-C468-475A-A0A7-BF459C8814FC}" type="datetime1">
              <a:rPr lang="fr-FR" smtClean="0"/>
              <a:pPr/>
              <a:t>12/11/2020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E4B0-0494-48F2-961A-CED5E9F62BBB}" type="datetime1">
              <a:rPr lang="fr-FR" smtClean="0"/>
              <a:pPr/>
              <a:t>12/11/2020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6046-8799-49AC-8E8E-CE55CFF25414}" type="datetime1">
              <a:rPr lang="fr-FR" smtClean="0"/>
              <a:pPr/>
              <a:t>12/11/2020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6EF3-A880-4D79-9AD1-B5FA9D95C909}" type="datetime1">
              <a:rPr lang="fr-FR" smtClean="0"/>
              <a:pPr/>
              <a:t>12/11/2020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FEB6-FD70-4121-9664-E6D3142AC6AF}" type="datetime1">
              <a:rPr lang="fr-FR" smtClean="0"/>
              <a:pPr/>
              <a:t>12/11/2020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EDD1-1755-48B2-8158-AC2FAB4BF6A5}" type="datetime1">
              <a:rPr lang="fr-FR" smtClean="0"/>
              <a:pPr/>
              <a:t>12/11/2020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openxmlformats.org/officeDocument/2006/relationships/image" Target="../media/image4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audio" Target="../media/media10.wav"/><Relationship Id="rId11" Type="http://schemas.openxmlformats.org/officeDocument/2006/relationships/image" Target="../media/image17.png"/><Relationship Id="rId5" Type="http://schemas.microsoft.com/office/2007/relationships/media" Target="../media/media10.wav"/><Relationship Id="rId10" Type="http://schemas.openxmlformats.org/officeDocument/2006/relationships/image" Target="../media/image16.png"/><Relationship Id="rId4" Type="http://schemas.openxmlformats.org/officeDocument/2006/relationships/tags" Target="../tags/tag11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11.wav"/><Relationship Id="rId7" Type="http://schemas.openxmlformats.org/officeDocument/2006/relationships/image" Target="../media/image1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wav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3.wav"/><Relationship Id="rId7" Type="http://schemas.openxmlformats.org/officeDocument/2006/relationships/image" Target="../media/image23.png"/><Relationship Id="rId2" Type="http://schemas.microsoft.com/office/2007/relationships/media" Target="../media/media13.wav"/><Relationship Id="rId1" Type="http://schemas.openxmlformats.org/officeDocument/2006/relationships/tags" Target="../tags/tag14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4.png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microsoft.com/office/2007/relationships/media" Target="../media/media14.wav"/><Relationship Id="rId11" Type="http://schemas.openxmlformats.org/officeDocument/2006/relationships/image" Target="../media/image26.png"/><Relationship Id="rId5" Type="http://schemas.openxmlformats.org/officeDocument/2006/relationships/audio" Target="NULL" TargetMode="External"/><Relationship Id="rId10" Type="http://schemas.openxmlformats.org/officeDocument/2006/relationships/image" Target="../media/image25.png"/><Relationship Id="rId4" Type="http://schemas.openxmlformats.org/officeDocument/2006/relationships/tags" Target="../tags/tag18.xml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5.wav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av"/><Relationship Id="rId7" Type="http://schemas.openxmlformats.org/officeDocument/2006/relationships/image" Target="../media/image4.png"/><Relationship Id="rId2" Type="http://schemas.microsoft.com/office/2007/relationships/media" Target="../media/media16.wav"/><Relationship Id="rId1" Type="http://schemas.openxmlformats.org/officeDocument/2006/relationships/tags" Target="../tags/tag19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17.wav"/><Relationship Id="rId7" Type="http://schemas.openxmlformats.org/officeDocument/2006/relationships/image" Target="../media/image29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wav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4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7" Type="http://schemas.openxmlformats.org/officeDocument/2006/relationships/image" Target="../media/image4.pn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4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5.wav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av"/><Relationship Id="rId7" Type="http://schemas.openxmlformats.org/officeDocument/2006/relationships/image" Target="../media/image4.png"/><Relationship Id="rId2" Type="http://schemas.microsoft.com/office/2007/relationships/media" Target="../media/media9.wav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>
            <a:normAutofit/>
          </a:bodyPr>
          <a:lstStyle/>
          <a:p>
            <a:r>
              <a:rPr lang="fr-BE" sz="2800" dirty="0" err="1" smtClean="0"/>
              <a:t>Models</a:t>
            </a:r>
            <a:r>
              <a:rPr lang="fr-BE" sz="2800" dirty="0" smtClean="0"/>
              <a:t> </a:t>
            </a:r>
            <a:r>
              <a:rPr lang="fr-BE" sz="2800" dirty="0" err="1" smtClean="0"/>
              <a:t>with</a:t>
            </a:r>
            <a:r>
              <a:rPr lang="fr-BE" sz="2800" dirty="0" smtClean="0"/>
              <a:t> multiple </a:t>
            </a:r>
            <a:r>
              <a:rPr lang="fr-BE" sz="2800" dirty="0" err="1" smtClean="0"/>
              <a:t>traps</a:t>
            </a:r>
            <a:r>
              <a:rPr lang="fr-BE" sz="2800" dirty="0" smtClean="0"/>
              <a:t> and </a:t>
            </a:r>
            <a:r>
              <a:rPr lang="fr-BE" sz="2800" dirty="0" err="1" smtClean="0"/>
              <a:t>centers</a:t>
            </a:r>
            <a:r>
              <a:rPr lang="fr-BE" sz="2800" dirty="0" smtClean="0"/>
              <a:t> </a:t>
            </a:r>
            <a:endParaRPr lang="fr-BE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838200"/>
            <a:ext cx="1828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286000"/>
            <a:ext cx="1828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3733800"/>
            <a:ext cx="18478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5276850"/>
            <a:ext cx="18288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necteur droit avec flèche 10"/>
          <p:cNvCxnSpPr/>
          <p:nvPr/>
        </p:nvCxnSpPr>
        <p:spPr>
          <a:xfrm rot="5400000" flipH="1" flipV="1">
            <a:off x="2362200" y="1219200"/>
            <a:ext cx="4572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èche droite 8"/>
          <p:cNvSpPr/>
          <p:nvPr/>
        </p:nvSpPr>
        <p:spPr>
          <a:xfrm>
            <a:off x="3200400" y="1295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Flèche droite 9"/>
          <p:cNvSpPr/>
          <p:nvPr/>
        </p:nvSpPr>
        <p:spPr>
          <a:xfrm>
            <a:off x="3200400" y="2743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Flèche droite 11"/>
          <p:cNvSpPr/>
          <p:nvPr/>
        </p:nvSpPr>
        <p:spPr>
          <a:xfrm>
            <a:off x="3200400" y="4267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Flèche droite 12"/>
          <p:cNvSpPr/>
          <p:nvPr/>
        </p:nvSpPr>
        <p:spPr>
          <a:xfrm>
            <a:off x="3200400" y="5791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/>
          <p:cNvSpPr txBox="1"/>
          <p:nvPr/>
        </p:nvSpPr>
        <p:spPr>
          <a:xfrm>
            <a:off x="4419600" y="1295400"/>
            <a:ext cx="2713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2 </a:t>
            </a:r>
            <a:r>
              <a:rPr lang="fr-BE" sz="2400" dirty="0" err="1" smtClean="0"/>
              <a:t>independent</a:t>
            </a:r>
            <a:r>
              <a:rPr lang="fr-BE" sz="2400" dirty="0" smtClean="0"/>
              <a:t> </a:t>
            </a:r>
            <a:r>
              <a:rPr lang="fr-BE" sz="2400" dirty="0" err="1" smtClean="0"/>
              <a:t>traps</a:t>
            </a:r>
            <a:endParaRPr lang="fr-BE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419600" y="24384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2 </a:t>
            </a:r>
            <a:r>
              <a:rPr lang="fr-BE" sz="2400" dirty="0" err="1" smtClean="0"/>
              <a:t>traps</a:t>
            </a:r>
            <a:r>
              <a:rPr lang="fr-BE" sz="2400" dirty="0" smtClean="0"/>
              <a:t> </a:t>
            </a:r>
            <a:r>
              <a:rPr lang="fr-BE" sz="2400" dirty="0" err="1" smtClean="0"/>
              <a:t>including</a:t>
            </a:r>
            <a:r>
              <a:rPr lang="fr-BE" sz="2400" dirty="0" smtClean="0"/>
              <a:t> one </a:t>
            </a:r>
            <a:r>
              <a:rPr lang="fr-BE" sz="2400" dirty="0" err="1" smtClean="0"/>
              <a:t>deep</a:t>
            </a:r>
            <a:r>
              <a:rPr lang="fr-BE" sz="2400" dirty="0" smtClean="0"/>
              <a:t> </a:t>
            </a:r>
            <a:r>
              <a:rPr lang="fr-BE" sz="2400" dirty="0" err="1" smtClean="0"/>
              <a:t>trap</a:t>
            </a:r>
            <a:r>
              <a:rPr lang="fr-BE" sz="2400" dirty="0" smtClean="0"/>
              <a:t> </a:t>
            </a:r>
            <a:r>
              <a:rPr lang="en-US" sz="2400" dirty="0"/>
              <a:t>not sensitive to the optical stimulation</a:t>
            </a:r>
            <a:endParaRPr lang="fr-BE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419600" y="39624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2 </a:t>
            </a:r>
            <a:r>
              <a:rPr lang="fr-BE" sz="2400" dirty="0" err="1" smtClean="0"/>
              <a:t>traps</a:t>
            </a:r>
            <a:r>
              <a:rPr lang="fr-BE" sz="2400" dirty="0" smtClean="0"/>
              <a:t> </a:t>
            </a:r>
            <a:r>
              <a:rPr lang="fr-BE" sz="2400" dirty="0" err="1" smtClean="0"/>
              <a:t>including</a:t>
            </a:r>
            <a:r>
              <a:rPr lang="fr-BE" sz="2400" dirty="0" smtClean="0"/>
              <a:t> one </a:t>
            </a:r>
            <a:r>
              <a:rPr lang="fr-BE" sz="2400" dirty="0" err="1" smtClean="0"/>
              <a:t>shallow</a:t>
            </a:r>
            <a:r>
              <a:rPr lang="fr-BE" sz="2400" dirty="0" smtClean="0"/>
              <a:t> </a:t>
            </a:r>
            <a:r>
              <a:rPr lang="fr-BE" sz="2400" dirty="0" err="1" smtClean="0"/>
              <a:t>trap</a:t>
            </a:r>
            <a:r>
              <a:rPr lang="fr-BE" sz="2400" dirty="0" smtClean="0"/>
              <a:t> for </a:t>
            </a:r>
            <a:r>
              <a:rPr lang="fr-BE" sz="2400" dirty="0" err="1" smtClean="0"/>
              <a:t>which</a:t>
            </a:r>
            <a:r>
              <a:rPr lang="fr-BE" sz="2400" dirty="0" smtClean="0"/>
              <a:t> thermoluminescence </a:t>
            </a:r>
            <a:r>
              <a:rPr lang="fr-BE" sz="2400" dirty="0" err="1" smtClean="0"/>
              <a:t>is</a:t>
            </a:r>
            <a:r>
              <a:rPr lang="fr-BE" sz="2400" dirty="0" smtClean="0"/>
              <a:t> possible </a:t>
            </a:r>
            <a:endParaRPr lang="fr-BE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419600" y="5562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2 </a:t>
            </a:r>
            <a:r>
              <a:rPr lang="fr-BE" sz="2400" dirty="0" err="1" smtClean="0"/>
              <a:t>recombination</a:t>
            </a:r>
            <a:r>
              <a:rPr lang="fr-BE" sz="2400" dirty="0" smtClean="0"/>
              <a:t> </a:t>
            </a:r>
            <a:r>
              <a:rPr lang="fr-BE" sz="2400" dirty="0" err="1" smtClean="0"/>
              <a:t>centers</a:t>
            </a:r>
            <a:r>
              <a:rPr lang="fr-BE" sz="2400" dirty="0" smtClean="0"/>
              <a:t> </a:t>
            </a:r>
            <a:r>
              <a:rPr lang="fr-BE" sz="2400" dirty="0" err="1" smtClean="0"/>
              <a:t>including</a:t>
            </a:r>
            <a:r>
              <a:rPr lang="fr-BE" sz="2400" dirty="0" smtClean="0"/>
              <a:t> a non-radiative center</a:t>
            </a:r>
            <a:endParaRPr lang="fr-BE" sz="2400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52971" y="17417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 trap – 1 recombination center</a:t>
            </a:r>
            <a:r>
              <a:rPr lang="fr-BE" sz="2800" dirty="0"/>
              <a:t>: 1</a:t>
            </a:r>
            <a:r>
              <a:rPr lang="fr-BE" sz="2800" baseline="30000" dirty="0"/>
              <a:t>st</a:t>
            </a:r>
            <a:r>
              <a:rPr lang="fr-BE" sz="2800" dirty="0"/>
              <a:t> </a:t>
            </a:r>
            <a:r>
              <a:rPr lang="fr-BE" sz="2800" dirty="0" err="1" smtClean="0"/>
              <a:t>order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First order → Quasi-equilibrium assumption and Negligible retrapping</a:t>
            </a:r>
          </a:p>
          <a:p>
            <a:r>
              <a:rPr lang="en-US" sz="2400" dirty="0" smtClean="0"/>
              <a:t>We consider for </a:t>
            </a:r>
            <a:r>
              <a:rPr lang="en-US" sz="2400" dirty="0" smtClean="0">
                <a:latin typeface="cmmi10"/>
              </a:rPr>
              <a:t>©</a:t>
            </a:r>
            <a:r>
              <a:rPr lang="en-US" sz="2400" i="1" dirty="0" smtClean="0"/>
              <a:t>(t)</a:t>
            </a:r>
            <a:r>
              <a:rPr lang="en-US" sz="2400" dirty="0" smtClean="0"/>
              <a:t>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This equation has a </a:t>
            </a:r>
            <a:r>
              <a:rPr lang="en-US" sz="2400" dirty="0"/>
              <a:t>G</a:t>
            </a:r>
            <a:r>
              <a:rPr lang="en-US" sz="2400" dirty="0" smtClean="0"/>
              <a:t>aussian as solution → 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3962400" y="2971800"/>
            <a:ext cx="1216453" cy="325930"/>
          </a:xfrm>
          <a:prstGeom prst="rect">
            <a:avLst/>
          </a:prstGeom>
          <a:noFill/>
          <a:ln/>
          <a:effectLst/>
        </p:spPr>
      </p:pic>
      <p:pic>
        <p:nvPicPr>
          <p:cNvPr id="9" name="Image 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3810000" y="3505200"/>
            <a:ext cx="1662713" cy="654038"/>
          </a:xfrm>
          <a:prstGeom prst="rect">
            <a:avLst/>
          </a:prstGeom>
          <a:noFill/>
          <a:ln/>
          <a:effectLst/>
        </p:spPr>
      </p:pic>
      <p:sp>
        <p:nvSpPr>
          <p:cNvPr id="10" name="Flèche droite 9"/>
          <p:cNvSpPr/>
          <p:nvPr/>
        </p:nvSpPr>
        <p:spPr>
          <a:xfrm>
            <a:off x="2286000" y="3657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" name="Image 11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3124200" y="4800600"/>
            <a:ext cx="2641936" cy="564728"/>
          </a:xfrm>
          <a:prstGeom prst="rect">
            <a:avLst/>
          </a:prstGeom>
          <a:noFill/>
          <a:ln/>
          <a:effectLst/>
        </p:spPr>
      </p:pic>
      <p:sp>
        <p:nvSpPr>
          <p:cNvPr id="13" name="Flèche droite 12"/>
          <p:cNvSpPr/>
          <p:nvPr/>
        </p:nvSpPr>
        <p:spPr>
          <a:xfrm>
            <a:off x="1295400" y="5638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6" name="Image 15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2667000" y="5562600"/>
            <a:ext cx="3562167" cy="564602"/>
          </a:xfrm>
          <a:prstGeom prst="rect">
            <a:avLst/>
          </a:prstGeom>
          <a:noFill/>
          <a:ln/>
          <a:effectLst/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Characteristic</a:t>
            </a:r>
            <a:r>
              <a:rPr lang="fr-BE" sz="2800" dirty="0" smtClean="0"/>
              <a:t> of the first </a:t>
            </a:r>
            <a:r>
              <a:rPr lang="fr-BE" sz="2800" dirty="0" err="1" smtClean="0"/>
              <a:t>order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OSL curve shape starts from 0 at </a:t>
            </a:r>
            <a:r>
              <a:rPr lang="en-US" sz="2400" i="1" dirty="0" smtClean="0"/>
              <a:t>t = 0</a:t>
            </a:r>
          </a:p>
          <a:p>
            <a:r>
              <a:rPr lang="en-US" sz="2400" dirty="0" smtClean="0"/>
              <a:t>The curve shows a maximum at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For known </a:t>
            </a:r>
            <a:r>
              <a:rPr lang="en-US" sz="2400" dirty="0" smtClean="0">
                <a:latin typeface="cmmi10"/>
              </a:rPr>
              <a:t>°</a:t>
            </a:r>
            <a:r>
              <a:rPr lang="en-US" sz="2400" dirty="0" smtClean="0"/>
              <a:t> → it is possible to obtain </a:t>
            </a:r>
            <a:r>
              <a:rPr lang="en-US" sz="2400" dirty="0" smtClean="0">
                <a:latin typeface="cmmi10"/>
              </a:rPr>
              <a:t>¾</a:t>
            </a:r>
          </a:p>
          <a:p>
            <a:r>
              <a:rPr lang="en-US" sz="2400" dirty="0" smtClean="0"/>
              <a:t>The maximum intensity of the curve is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integration of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OSL</a:t>
            </a:r>
            <a:r>
              <a:rPr lang="en-US" sz="2400" dirty="0" smtClean="0"/>
              <a:t> gives n</a:t>
            </a:r>
            <a:r>
              <a:rPr lang="en-US" sz="2400" baseline="-25000" dirty="0" smtClean="0"/>
              <a:t>0</a:t>
            </a:r>
          </a:p>
        </p:txBody>
      </p:sp>
      <p:pic>
        <p:nvPicPr>
          <p:cNvPr id="10" name="Image 9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067217" y="2667000"/>
            <a:ext cx="2461325" cy="386194"/>
          </a:xfrm>
          <a:prstGeom prst="rect">
            <a:avLst/>
          </a:prstGeom>
          <a:noFill/>
          <a:ln/>
          <a:effectLst/>
        </p:spPr>
      </p:pic>
      <p:pic>
        <p:nvPicPr>
          <p:cNvPr id="9" name="Image 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743200" y="4343400"/>
            <a:ext cx="3114477" cy="742136"/>
          </a:xfrm>
          <a:prstGeom prst="rect">
            <a:avLst/>
          </a:prstGeom>
          <a:noFill/>
          <a:ln/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Examples</a:t>
            </a:r>
            <a:r>
              <a:rPr lang="fr-BE" sz="2800" dirty="0" smtClean="0"/>
              <a:t> of LM-OSL </a:t>
            </a:r>
            <a:r>
              <a:rPr lang="fr-BE" sz="2800" dirty="0" err="1" smtClean="0"/>
              <a:t>curves</a:t>
            </a:r>
            <a:endParaRPr lang="fr-B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219200"/>
            <a:ext cx="5762464" cy="54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3124200" y="1828800"/>
            <a:ext cx="13933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cmmi10"/>
              </a:rPr>
              <a:t>°</a:t>
            </a:r>
            <a:r>
              <a:rPr lang="fr-BE" dirty="0" smtClean="0"/>
              <a:t> = 0.3 m</a:t>
            </a:r>
            <a:r>
              <a:rPr lang="fr-BE" baseline="30000" dirty="0" smtClean="0"/>
              <a:t>-3</a:t>
            </a:r>
            <a:r>
              <a:rPr lang="fr-BE" dirty="0" smtClean="0"/>
              <a:t>s</a:t>
            </a:r>
            <a:r>
              <a:rPr lang="fr-BE" baseline="30000" dirty="0" smtClean="0"/>
              <a:t>-2</a:t>
            </a:r>
            <a:endParaRPr lang="fr-BE" baseline="30000" dirty="0"/>
          </a:p>
        </p:txBody>
      </p:sp>
      <p:sp>
        <p:nvSpPr>
          <p:cNvPr id="8" name="ZoneTexte 7"/>
          <p:cNvSpPr txBox="1"/>
          <p:nvPr/>
        </p:nvSpPr>
        <p:spPr>
          <a:xfrm>
            <a:off x="3581400" y="3276600"/>
            <a:ext cx="15103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cmmi10"/>
              </a:rPr>
              <a:t>°</a:t>
            </a:r>
            <a:r>
              <a:rPr lang="fr-BE" dirty="0" smtClean="0"/>
              <a:t> = 0.01 m</a:t>
            </a:r>
            <a:r>
              <a:rPr lang="fr-BE" baseline="30000" dirty="0" smtClean="0"/>
              <a:t>-3</a:t>
            </a:r>
            <a:r>
              <a:rPr lang="fr-BE" dirty="0" smtClean="0"/>
              <a:t>s</a:t>
            </a:r>
            <a:r>
              <a:rPr lang="fr-BE" baseline="30000" dirty="0" smtClean="0"/>
              <a:t>-2</a:t>
            </a:r>
            <a:endParaRPr lang="fr-BE" baseline="30000" dirty="0"/>
          </a:p>
        </p:txBody>
      </p:sp>
      <p:sp>
        <p:nvSpPr>
          <p:cNvPr id="9" name="ZoneTexte 8"/>
          <p:cNvSpPr txBox="1"/>
          <p:nvPr/>
        </p:nvSpPr>
        <p:spPr>
          <a:xfrm>
            <a:off x="4800600" y="4343400"/>
            <a:ext cx="16273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cmmi10"/>
              </a:rPr>
              <a:t>°</a:t>
            </a:r>
            <a:r>
              <a:rPr lang="fr-BE" dirty="0" smtClean="0"/>
              <a:t> = 0.003 m</a:t>
            </a:r>
            <a:r>
              <a:rPr lang="fr-BE" baseline="30000" dirty="0" smtClean="0"/>
              <a:t>-3</a:t>
            </a:r>
            <a:r>
              <a:rPr lang="fr-BE" dirty="0" smtClean="0"/>
              <a:t>s</a:t>
            </a:r>
            <a:r>
              <a:rPr lang="fr-BE" baseline="30000" dirty="0" smtClean="0"/>
              <a:t>-2</a:t>
            </a:r>
            <a:endParaRPr lang="fr-BE" baseline="300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4189150"/>
            <a:ext cx="4229100" cy="26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Multiple </a:t>
            </a:r>
            <a:r>
              <a:rPr lang="fr-BE" sz="2800" dirty="0" err="1" smtClean="0"/>
              <a:t>independent</a:t>
            </a:r>
            <a:r>
              <a:rPr lang="fr-BE" sz="2800" dirty="0" smtClean="0"/>
              <a:t> </a:t>
            </a:r>
            <a:r>
              <a:rPr lang="fr-BE" sz="2800" dirty="0" err="1" smtClean="0"/>
              <a:t>traps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76800"/>
          </a:xfrm>
        </p:spPr>
        <p:txBody>
          <a:bodyPr>
            <a:normAutofit/>
          </a:bodyPr>
          <a:lstStyle/>
          <a:p>
            <a:r>
              <a:rPr lang="en-US" sz="2400" dirty="0"/>
              <a:t>The superposition </a:t>
            </a:r>
            <a:r>
              <a:rPr lang="en-US" sz="2400" dirty="0" smtClean="0"/>
              <a:t>principle can be applied → for k traps characterized by their occupation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and </a:t>
            </a:r>
            <a:r>
              <a:rPr lang="en-US" sz="2400" dirty="0"/>
              <a:t>their </a:t>
            </a:r>
            <a:r>
              <a:rPr lang="en-US" sz="2400" dirty="0" err="1"/>
              <a:t>photoionisation</a:t>
            </a:r>
            <a:r>
              <a:rPr lang="en-US" sz="2400" dirty="0"/>
              <a:t>  </a:t>
            </a:r>
            <a:r>
              <a:rPr lang="en-US" sz="2400" dirty="0" smtClean="0"/>
              <a:t>cross section </a:t>
            </a:r>
            <a:r>
              <a:rPr lang="en-US" sz="2400" dirty="0" smtClean="0">
                <a:latin typeface="cmmi10"/>
              </a:rPr>
              <a:t>¾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OSL curve → sum of k curves having each a maximum dependent on </a:t>
            </a:r>
            <a:r>
              <a:rPr lang="en-US" sz="2400" dirty="0" smtClean="0">
                <a:latin typeface="cmmi10"/>
              </a:rPr>
              <a:t>¾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→</a:t>
            </a:r>
          </a:p>
        </p:txBody>
      </p:sp>
      <p:pic>
        <p:nvPicPr>
          <p:cNvPr id="8" name="Image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2362200" y="2438400"/>
            <a:ext cx="4363673" cy="890546"/>
          </a:xfrm>
          <a:prstGeom prst="rect">
            <a:avLst/>
          </a:prstGeom>
          <a:noFill/>
          <a:ln/>
          <a:effectLst/>
        </p:spPr>
      </p:pic>
      <p:sp>
        <p:nvSpPr>
          <p:cNvPr id="9" name="Flèche droite 8"/>
          <p:cNvSpPr/>
          <p:nvPr/>
        </p:nvSpPr>
        <p:spPr>
          <a:xfrm rot="10800000">
            <a:off x="5486400" y="5105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6781800" y="48768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OSL </a:t>
            </a:r>
            <a:r>
              <a:rPr lang="fr-BE" sz="2400" dirty="0" err="1" smtClean="0"/>
              <a:t>response</a:t>
            </a:r>
            <a:r>
              <a:rPr lang="fr-BE" sz="2400" dirty="0" smtClean="0"/>
              <a:t> of quartz</a:t>
            </a:r>
            <a:endParaRPr lang="fr-BE" sz="2400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Characteristics</a:t>
            </a:r>
            <a:r>
              <a:rPr lang="fr-BE" sz="2800" dirty="0" smtClean="0"/>
              <a:t> at </a:t>
            </a:r>
            <a:r>
              <a:rPr lang="fr-BE" sz="2800" dirty="0" err="1" smtClean="0"/>
              <a:t>general-order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QE but important retrapping rate</a:t>
            </a:r>
          </a:p>
          <a:p>
            <a:r>
              <a:rPr lang="en-US" sz="2400" dirty="0" smtClean="0"/>
              <a:t>For 1 type of trap →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Maximum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 for a value of I</a:t>
            </a:r>
            <a:r>
              <a:rPr lang="en-US" sz="2400" baseline="30000" dirty="0" smtClean="0"/>
              <a:t>max</a:t>
            </a:r>
            <a:r>
              <a:rPr lang="en-US" sz="2400" dirty="0" smtClean="0"/>
              <a:t>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Attention → for several types of traps → retrapping implies that the traps are </a:t>
            </a:r>
            <a:r>
              <a:rPr lang="en-US" sz="2400" b="1" dirty="0" smtClean="0"/>
              <a:t>not</a:t>
            </a:r>
            <a:r>
              <a:rPr lang="en-US" sz="2400" dirty="0" smtClean="0"/>
              <a:t> independent → the superposition is not possible as for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order → complexity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3505200" y="2133600"/>
            <a:ext cx="1811768" cy="801668"/>
          </a:xfrm>
          <a:prstGeom prst="rect">
            <a:avLst/>
          </a:prstGeom>
          <a:noFill/>
          <a:ln/>
          <a:effectLst/>
        </p:spPr>
      </p:pic>
      <p:pic>
        <p:nvPicPr>
          <p:cNvPr id="9" name="Image 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2209800" y="2971800"/>
            <a:ext cx="5020092" cy="832228"/>
          </a:xfrm>
          <a:prstGeom prst="rect">
            <a:avLst/>
          </a:prstGeom>
          <a:noFill/>
          <a:ln/>
          <a:effectLst/>
        </p:spPr>
      </p:pic>
      <p:sp>
        <p:nvSpPr>
          <p:cNvPr id="10" name="Flèche droite 9"/>
          <p:cNvSpPr/>
          <p:nvPr/>
        </p:nvSpPr>
        <p:spPr>
          <a:xfrm>
            <a:off x="990600" y="3200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" name="Image 11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304800" y="4572000"/>
            <a:ext cx="2579947" cy="919885"/>
          </a:xfrm>
          <a:prstGeom prst="rect">
            <a:avLst/>
          </a:prstGeom>
          <a:noFill/>
          <a:ln/>
          <a:effectLst/>
        </p:spPr>
      </p:pic>
      <p:sp>
        <p:nvSpPr>
          <p:cNvPr id="13" name="ZoneTexte 12"/>
          <p:cNvSpPr txBox="1"/>
          <p:nvPr/>
        </p:nvSpPr>
        <p:spPr>
          <a:xfrm>
            <a:off x="3001651" y="4810125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and</a:t>
            </a:r>
            <a:endParaRPr lang="fr-BE" sz="2400" dirty="0"/>
          </a:p>
        </p:txBody>
      </p:sp>
      <p:pic>
        <p:nvPicPr>
          <p:cNvPr id="15" name="Image 14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3657600" y="4572000"/>
            <a:ext cx="5339115" cy="831123"/>
          </a:xfrm>
          <a:prstGeom prst="rect">
            <a:avLst/>
          </a:prstGeom>
          <a:noFill/>
          <a:ln/>
          <a:effectLst/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599.124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1534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POSL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POSL allows to efficiently separate luminescence and stimulation lights</a:t>
            </a:r>
          </a:p>
          <a:p>
            <a:endParaRPr lang="en-US" sz="2400" dirty="0" smtClean="0"/>
          </a:p>
          <a:p>
            <a:r>
              <a:rPr lang="en-US" sz="2400" dirty="0" smtClean="0"/>
              <a:t>Important decrease of the background due to the scattered stimulation light</a:t>
            </a:r>
          </a:p>
          <a:p>
            <a:endParaRPr lang="en-US" sz="2400" dirty="0" smtClean="0"/>
          </a:p>
          <a:p>
            <a:r>
              <a:rPr lang="en-US" sz="2400" dirty="0" smtClean="0"/>
              <a:t>Very powerful method for weak dose dosimetry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86.019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Principles</a:t>
            </a:r>
            <a:r>
              <a:rPr lang="fr-BE" sz="2800" dirty="0" smtClean="0"/>
              <a:t> of POSL 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consider several stimulation pulses (supplied by LED or laser) of different intensities </a:t>
            </a:r>
            <a:r>
              <a:rPr lang="en-US" sz="2400" dirty="0" smtClean="0">
                <a:latin typeface="cmmi10"/>
              </a:rPr>
              <a:t>©</a:t>
            </a:r>
            <a:r>
              <a:rPr lang="en-US" sz="2400" i="1" baseline="-25000" dirty="0" err="1" smtClean="0"/>
              <a:t>i</a:t>
            </a:r>
            <a:r>
              <a:rPr lang="en-US" sz="2400" i="1" baseline="-25000" dirty="0" smtClean="0"/>
              <a:t>  </a:t>
            </a:r>
            <a:r>
              <a:rPr lang="en-US" sz="2400" dirty="0" smtClean="0"/>
              <a:t>and durations 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such that </a:t>
            </a:r>
            <a:r>
              <a:rPr lang="en-US" sz="2400" dirty="0" smtClean="0">
                <a:latin typeface="cmmi10"/>
              </a:rPr>
              <a:t>©</a:t>
            </a:r>
            <a:r>
              <a:rPr lang="en-US" sz="2400" i="1" baseline="-25000" dirty="0" err="1" smtClean="0"/>
              <a:t>i</a:t>
            </a:r>
            <a:r>
              <a:rPr lang="en-US" sz="2400" i="1" baseline="-25000" dirty="0" smtClean="0"/>
              <a:t> 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i</a:t>
            </a:r>
            <a:r>
              <a:rPr lang="en-US" sz="2400" i="1" baseline="-25000" dirty="0" smtClean="0"/>
              <a:t>  </a:t>
            </a:r>
            <a:r>
              <a:rPr lang="en-US" sz="2400" i="1" dirty="0" smtClean="0"/>
              <a:t>=  </a:t>
            </a:r>
            <a:r>
              <a:rPr lang="en-US" sz="2400" dirty="0" smtClean="0">
                <a:latin typeface="cmmi10"/>
              </a:rPr>
              <a:t>©</a:t>
            </a:r>
            <a:r>
              <a:rPr lang="en-US" sz="2400" i="1" dirty="0" smtClean="0"/>
              <a:t>T = </a:t>
            </a:r>
            <a:r>
              <a:rPr lang="en-US" sz="2400" dirty="0" smtClean="0"/>
              <a:t>constant (fixed absorbed energy by pulse). </a:t>
            </a:r>
          </a:p>
          <a:p>
            <a:r>
              <a:rPr lang="en-US" sz="2400" dirty="0" smtClean="0"/>
              <a:t>By considering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order model →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For a weak stimulation (</a:t>
            </a:r>
            <a:r>
              <a:rPr lang="en-US" sz="2400" dirty="0" smtClean="0">
                <a:latin typeface="cmmi10"/>
              </a:rPr>
              <a:t>¢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¿</a:t>
            </a:r>
            <a:r>
              <a:rPr lang="en-US" sz="2400" dirty="0" smtClean="0"/>
              <a:t> </a:t>
            </a:r>
            <a:r>
              <a:rPr lang="en-US" sz="2400" i="1" dirty="0" smtClean="0"/>
              <a:t>n → the </a:t>
            </a:r>
            <a:r>
              <a:rPr lang="en-US" sz="2400" dirty="0" smtClean="0"/>
              <a:t>concentration of charges released by pulse is negligible compared to the concentration of trapped charges) → </a:t>
            </a:r>
            <a:r>
              <a:rPr lang="en-US" sz="2400" dirty="0" smtClean="0">
                <a:latin typeface="cmmi10"/>
              </a:rPr>
              <a:t>¢</a:t>
            </a:r>
            <a:r>
              <a:rPr lang="en-US" sz="2400" i="1" dirty="0" smtClean="0"/>
              <a:t>n </a:t>
            </a:r>
            <a:r>
              <a:rPr lang="en-US" sz="2400" dirty="0" smtClean="0">
                <a:latin typeface="cmsy10"/>
              </a:rPr>
              <a:t>/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©</a:t>
            </a:r>
            <a:r>
              <a:rPr lang="en-US" sz="2400" i="1" dirty="0" smtClean="0"/>
              <a:t>T </a:t>
            </a:r>
            <a:r>
              <a:rPr lang="en-US" sz="2400" dirty="0" smtClean="0"/>
              <a:t>→ the charge </a:t>
            </a:r>
            <a:r>
              <a:rPr lang="en-US" sz="2400" dirty="0"/>
              <a:t>released from the traps is approximately equal </a:t>
            </a:r>
            <a:r>
              <a:rPr lang="en-US" sz="2400" dirty="0" smtClean="0"/>
              <a:t>after each pulse</a:t>
            </a:r>
          </a:p>
        </p:txBody>
      </p:sp>
      <p:pic>
        <p:nvPicPr>
          <p:cNvPr id="8" name="Image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174945" y="3271905"/>
            <a:ext cx="2196588" cy="771390"/>
          </a:xfrm>
          <a:prstGeom prst="rect">
            <a:avLst/>
          </a:prstGeom>
          <a:noFill/>
          <a:ln/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96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Principles</a:t>
            </a:r>
            <a:r>
              <a:rPr lang="fr-BE" sz="2800" dirty="0"/>
              <a:t> of </a:t>
            </a:r>
            <a:r>
              <a:rPr lang="fr-BE" sz="2800" dirty="0" smtClean="0"/>
              <a:t>POSL (</a:t>
            </a:r>
            <a:r>
              <a:rPr lang="fr-BE" sz="2800" dirty="0"/>
              <a:t>2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Normally when writing rate equations → we consider that each recombination event leads </a:t>
            </a:r>
            <a:r>
              <a:rPr lang="en-US" sz="2400" b="1" dirty="0" smtClean="0"/>
              <a:t>instantly</a:t>
            </a:r>
            <a:r>
              <a:rPr lang="en-US" sz="2400" dirty="0" smtClean="0"/>
              <a:t> to a photon emission event</a:t>
            </a:r>
          </a:p>
          <a:p>
            <a:r>
              <a:rPr lang="en-US" sz="2400" dirty="0" smtClean="0"/>
              <a:t>In reality → the recombination center is first excited (luminescence center) before relaxation by light emission → existence of a built-in delay </a:t>
            </a:r>
            <a:r>
              <a:rPr lang="en-US" sz="2400" dirty="0">
                <a:latin typeface="cmmi10"/>
              </a:rPr>
              <a:t>¿ </a:t>
            </a:r>
            <a:r>
              <a:rPr lang="en-US" sz="2400" dirty="0" smtClean="0"/>
              <a:t>(lifetime of the excited state)</a:t>
            </a:r>
            <a:endParaRPr lang="en-US" sz="2400" dirty="0" smtClean="0">
              <a:latin typeface="cmmi10"/>
            </a:endParaRPr>
          </a:p>
          <a:p>
            <a:r>
              <a:rPr lang="en-US" sz="2400" dirty="0" smtClean="0"/>
              <a:t>If we have 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e</a:t>
            </a:r>
            <a:r>
              <a:rPr lang="en-US" sz="2400" dirty="0" smtClean="0"/>
              <a:t>, the concentration of excited states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One photon is emitted  when the excited state relaxes →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352800" y="4495800"/>
            <a:ext cx="2107493" cy="653805"/>
          </a:xfrm>
          <a:prstGeom prst="rect">
            <a:avLst/>
          </a:prstGeom>
          <a:noFill/>
          <a:ln/>
          <a:effectLst/>
        </p:spPr>
      </p:pic>
      <p:pic>
        <p:nvPicPr>
          <p:cNvPr id="9" name="Image 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657600" y="5791200"/>
            <a:ext cx="1424786" cy="564571"/>
          </a:xfrm>
          <a:prstGeom prst="rect">
            <a:avLst/>
          </a:prstGeom>
          <a:noFill/>
          <a:ln/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Principles</a:t>
            </a:r>
            <a:r>
              <a:rPr lang="fr-BE" sz="2800" dirty="0"/>
              <a:t> of </a:t>
            </a:r>
            <a:r>
              <a:rPr lang="fr-BE" sz="2800" dirty="0" smtClean="0"/>
              <a:t>POSL (</a:t>
            </a:r>
            <a:r>
              <a:rPr lang="fr-BE" sz="2800" dirty="0"/>
              <a:t>3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</a:t>
            </a:r>
            <a:r>
              <a:rPr lang="en-US" sz="2400" dirty="0" smtClean="0">
                <a:latin typeface="cmmi10"/>
              </a:rPr>
              <a:t>¿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¿</a:t>
            </a:r>
            <a:r>
              <a:rPr lang="en-US" sz="2400" dirty="0" smtClean="0"/>
              <a:t> T → conditions of quasi-equilibrium → </a:t>
            </a:r>
            <a:r>
              <a:rPr lang="en-US" sz="2400" i="1" dirty="0" err="1" smtClean="0"/>
              <a:t>dn</a:t>
            </a:r>
            <a:r>
              <a:rPr lang="en-US" sz="2400" i="1" baseline="-25000" dirty="0" err="1" smtClean="0"/>
              <a:t>e</a:t>
            </a:r>
            <a:r>
              <a:rPr lang="en-US" sz="2400" i="1" dirty="0" smtClean="0"/>
              <a:t>/</a:t>
            </a:r>
            <a:r>
              <a:rPr lang="en-US" sz="2400" i="1" dirty="0" err="1" smtClean="0"/>
              <a:t>dt</a:t>
            </a:r>
            <a:r>
              <a:rPr lang="en-US" sz="2400" i="1" dirty="0" smtClean="0"/>
              <a:t> ≈ </a:t>
            </a:r>
            <a:r>
              <a:rPr lang="en-US" sz="2400" dirty="0" smtClean="0"/>
              <a:t>0 and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OSL</a:t>
            </a:r>
            <a:r>
              <a:rPr lang="en-US" sz="2400" i="1" dirty="0" smtClean="0"/>
              <a:t> ≈ -</a:t>
            </a:r>
            <a:r>
              <a:rPr lang="en-US" sz="2400" i="1" dirty="0" err="1" smtClean="0"/>
              <a:t>dm</a:t>
            </a:r>
            <a:r>
              <a:rPr lang="en-US" sz="2400" i="1" dirty="0" smtClean="0"/>
              <a:t>/</a:t>
            </a:r>
            <a:r>
              <a:rPr lang="en-US" sz="2400" i="1" dirty="0" err="1" smtClean="0"/>
              <a:t>dt</a:t>
            </a:r>
            <a:r>
              <a:rPr lang="en-US" sz="2400" i="1" dirty="0" smtClean="0"/>
              <a:t> </a:t>
            </a:r>
            <a:r>
              <a:rPr lang="en-US" sz="2400" dirty="0" smtClean="0"/>
              <a:t>as usual (as for CW-OSL)</a:t>
            </a:r>
          </a:p>
          <a:p>
            <a:r>
              <a:rPr lang="en-US" sz="2400" dirty="0" smtClean="0"/>
              <a:t>If </a:t>
            </a:r>
            <a:r>
              <a:rPr lang="en-US" sz="2400" dirty="0" smtClean="0">
                <a:latin typeface="cmmi10"/>
              </a:rPr>
              <a:t>¿</a:t>
            </a:r>
            <a:r>
              <a:rPr lang="en-US" sz="2400" dirty="0" smtClean="0"/>
              <a:t>  </a:t>
            </a:r>
            <a:r>
              <a:rPr lang="en-US" sz="2400" dirty="0" smtClean="0">
                <a:latin typeface="Calibri"/>
              </a:rPr>
              <a:t>≥ </a:t>
            </a:r>
            <a:r>
              <a:rPr lang="en-US" sz="2400" dirty="0" smtClean="0"/>
              <a:t>T → ≠ situation </a:t>
            </a:r>
            <a:r>
              <a:rPr lang="en-US" sz="2400" dirty="0" smtClean="0">
                <a:latin typeface="Calibri"/>
              </a:rPr>
              <a:t>→ a certain number of centers </a:t>
            </a:r>
            <a:r>
              <a:rPr lang="en-US" sz="2400" dirty="0" err="1" smtClean="0">
                <a:latin typeface="Calibri"/>
              </a:rPr>
              <a:t>relaxe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b="1" dirty="0" smtClean="0">
                <a:latin typeface="Calibri"/>
              </a:rPr>
              <a:t>after </a:t>
            </a:r>
            <a:r>
              <a:rPr lang="en-US" sz="2400" dirty="0" smtClean="0">
                <a:latin typeface="Calibri"/>
              </a:rPr>
              <a:t>the end of the stimulation pulse</a:t>
            </a:r>
          </a:p>
          <a:p>
            <a:r>
              <a:rPr lang="en-US" sz="2400" dirty="0" smtClean="0">
                <a:latin typeface="Calibri"/>
              </a:rPr>
              <a:t>If </a:t>
            </a:r>
            <a:r>
              <a:rPr lang="en-US" sz="2400" dirty="0" smtClean="0">
                <a:latin typeface="cmmi10"/>
              </a:rPr>
              <a:t>¿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smtClean="0">
                <a:latin typeface="cmsy10"/>
              </a:rPr>
              <a:t>À</a:t>
            </a:r>
            <a:r>
              <a:rPr lang="en-US" sz="2400" dirty="0" smtClean="0">
                <a:latin typeface="Calibri"/>
              </a:rPr>
              <a:t> T </a:t>
            </a:r>
            <a:r>
              <a:rPr lang="en-US" sz="2400" dirty="0" smtClean="0"/>
              <a:t>→ most of the photons are emitted after the pulse </a:t>
            </a:r>
            <a:r>
              <a:rPr lang="en-US" sz="2400" dirty="0" smtClean="0">
                <a:latin typeface="Calibri"/>
              </a:rPr>
              <a:t>(for Al</a:t>
            </a:r>
            <a:r>
              <a:rPr lang="en-US" sz="2400" baseline="-25000" dirty="0" smtClean="0">
                <a:latin typeface="Calibri"/>
              </a:rPr>
              <a:t>2</a:t>
            </a:r>
            <a:r>
              <a:rPr lang="en-US" sz="2400" dirty="0" smtClean="0">
                <a:latin typeface="Calibri"/>
              </a:rPr>
              <a:t>O</a:t>
            </a:r>
            <a:r>
              <a:rPr lang="en-US" sz="2400" baseline="-25000" dirty="0" smtClean="0">
                <a:latin typeface="Calibri"/>
              </a:rPr>
              <a:t>3</a:t>
            </a:r>
            <a:r>
              <a:rPr lang="en-US" sz="2400" dirty="0" smtClean="0">
                <a:latin typeface="Calibri"/>
              </a:rPr>
              <a:t>:C </a:t>
            </a:r>
            <a:r>
              <a:rPr lang="en-US" sz="2400" dirty="0" smtClean="0"/>
              <a:t>→ 90% of the light emerges after the pulse if it is narrow enough</a:t>
            </a:r>
            <a:r>
              <a:rPr lang="en-US" sz="2400" dirty="0" smtClean="0">
                <a:latin typeface="Calibri"/>
              </a:rPr>
              <a:t>)</a:t>
            </a:r>
          </a:p>
          <a:p>
            <a:endParaRPr lang="en-US" sz="2400" dirty="0" smtClean="0">
              <a:latin typeface="Calibri"/>
            </a:endParaRPr>
          </a:p>
          <a:p>
            <a:r>
              <a:rPr lang="en-US" sz="2400" dirty="0" smtClean="0">
                <a:latin typeface="Calibri"/>
              </a:rPr>
              <a:t>For t &lt; T →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OSL</a:t>
            </a:r>
            <a:r>
              <a:rPr lang="en-US" sz="2400" dirty="0" smtClean="0"/>
              <a:t> </a:t>
            </a:r>
            <a:r>
              <a:rPr lang="en-US" sz="2400" dirty="0"/>
              <a:t>↗ when t </a:t>
            </a:r>
            <a:r>
              <a:rPr lang="en-US" sz="2400" dirty="0" smtClean="0"/>
              <a:t>↗ (optical stimulation of the traps)</a:t>
            </a:r>
          </a:p>
          <a:p>
            <a:r>
              <a:rPr lang="en-US" sz="2400" dirty="0" smtClean="0">
                <a:latin typeface="Calibri"/>
              </a:rPr>
              <a:t>For t &gt; T </a:t>
            </a:r>
            <a:r>
              <a:rPr lang="en-US" sz="2400" dirty="0" smtClean="0"/>
              <a:t>→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OSL</a:t>
            </a:r>
            <a:r>
              <a:rPr lang="en-US" sz="2400" dirty="0" smtClean="0"/>
              <a:t> ↘ when </a:t>
            </a:r>
            <a:r>
              <a:rPr lang="en-US" sz="2400" dirty="0"/>
              <a:t>t</a:t>
            </a:r>
            <a:r>
              <a:rPr lang="en-US" sz="2400" dirty="0" smtClean="0"/>
              <a:t> ↗ (relaxation with a time constant </a:t>
            </a:r>
            <a:r>
              <a:rPr lang="en-US" sz="2400" dirty="0" smtClean="0">
                <a:latin typeface="cmmi10"/>
              </a:rPr>
              <a:t>¿</a:t>
            </a:r>
            <a:r>
              <a:rPr lang="en-US" sz="2400" dirty="0" smtClean="0"/>
              <a:t>)</a:t>
            </a:r>
            <a:endParaRPr lang="en-US" sz="2400" dirty="0" smtClean="0">
              <a:latin typeface="Calibri"/>
            </a:endParaRPr>
          </a:p>
          <a:p>
            <a:endParaRPr lang="en-US" sz="24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Schematic </a:t>
            </a:r>
            <a:r>
              <a:rPr lang="en-US" sz="2800" dirty="0" err="1" smtClean="0"/>
              <a:t>i</a:t>
            </a:r>
            <a:r>
              <a:rPr lang="fr-BE" sz="2800" dirty="0" err="1" smtClean="0"/>
              <a:t>llustration</a:t>
            </a:r>
            <a:r>
              <a:rPr lang="fr-BE" sz="2800" dirty="0" smtClean="0"/>
              <a:t> of POSL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4724400"/>
            <a:ext cx="8610600" cy="2133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POSL after pulses with </a:t>
            </a:r>
            <a:r>
              <a:rPr lang="en-US" sz="2400" dirty="0" smtClean="0">
                <a:latin typeface="cmmi10"/>
              </a:rPr>
              <a:t>©</a:t>
            </a:r>
            <a:r>
              <a:rPr lang="en-US" sz="2400" dirty="0" smtClean="0"/>
              <a:t> = 10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, 10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and 22 </a:t>
            </a:r>
            <a:r>
              <a:rPr lang="en-US" sz="2400" dirty="0" err="1" smtClean="0"/>
              <a:t>u.e</a:t>
            </a:r>
            <a:r>
              <a:rPr lang="en-US" sz="2400" dirty="0" smtClean="0"/>
              <a:t>./s → we have the corresponding T: T = 6.6, 66 and 300 </a:t>
            </a:r>
            <a:r>
              <a:rPr lang="en-US" sz="2400" dirty="0" err="1" smtClean="0"/>
              <a:t>ms</a:t>
            </a:r>
            <a:r>
              <a:rPr lang="en-US" sz="2400" dirty="0" smtClean="0"/>
              <a:t> (</a:t>
            </a:r>
            <a:r>
              <a:rPr lang="en-US" sz="2400" dirty="0" smtClean="0">
                <a:latin typeface="cmmi10"/>
              </a:rPr>
              <a:t>¿</a:t>
            </a:r>
            <a:r>
              <a:rPr lang="en-US" sz="2400" dirty="0" smtClean="0"/>
              <a:t> = 100 </a:t>
            </a:r>
            <a:r>
              <a:rPr lang="en-US" sz="2400" dirty="0" err="1" smtClean="0"/>
              <a:t>ms</a:t>
            </a:r>
            <a:r>
              <a:rPr lang="en-US" sz="2400" dirty="0" smtClean="0"/>
              <a:t> was chosen)</a:t>
            </a:r>
          </a:p>
          <a:p>
            <a:r>
              <a:rPr lang="en-US" sz="2400" dirty="0" smtClean="0"/>
              <a:t>The ratio of the areas after and during the pulse ↗ for T ↘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219200"/>
            <a:ext cx="64103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3581400" y="2971800"/>
            <a:ext cx="52610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az-Cyrl-AZ" sz="1200" dirty="0" smtClean="0"/>
              <a:t>Ф</a:t>
            </a:r>
            <a:r>
              <a:rPr lang="fr-BE" sz="1200" dirty="0" smtClean="0"/>
              <a:t>=22</a:t>
            </a:r>
            <a:endParaRPr lang="fr-BE" sz="12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Independent </a:t>
            </a:r>
            <a:r>
              <a:rPr lang="fr-BE" sz="2800" dirty="0" err="1" smtClean="0"/>
              <a:t>traps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consider 2 traps (1 and 2) optically sensitive and independent → we have the traps concentrations 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n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and the escape probabilities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1 </a:t>
            </a:r>
            <a:r>
              <a:rPr lang="en-US" sz="2400" i="1" dirty="0" smtClean="0"/>
              <a:t>=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¿</a:t>
            </a:r>
            <a:r>
              <a:rPr lang="en-US" sz="2400" i="1" baseline="-25000" dirty="0" smtClean="0"/>
              <a:t>d1</a:t>
            </a:r>
            <a:r>
              <a:rPr lang="en-US" sz="2400" i="1" baseline="30000" dirty="0" smtClean="0"/>
              <a:t>-1</a:t>
            </a:r>
            <a:r>
              <a:rPr lang="en-US" sz="2400" i="1" dirty="0" smtClean="0"/>
              <a:t> </a:t>
            </a:r>
            <a:r>
              <a:rPr lang="en-US" sz="2400" dirty="0" smtClean="0"/>
              <a:t>and</a:t>
            </a:r>
            <a:r>
              <a:rPr lang="en-US" sz="2400" i="1" dirty="0" smtClean="0"/>
              <a:t> p</a:t>
            </a:r>
            <a:r>
              <a:rPr lang="en-US" sz="2400" i="1" baseline="-25000" dirty="0" smtClean="0"/>
              <a:t>2 </a:t>
            </a:r>
            <a:r>
              <a:rPr lang="en-US" sz="2400" i="1" dirty="0" smtClean="0"/>
              <a:t>=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¿</a:t>
            </a:r>
            <a:r>
              <a:rPr lang="en-US" sz="2400" i="1" baseline="-25000" dirty="0" smtClean="0"/>
              <a:t>d2</a:t>
            </a:r>
            <a:r>
              <a:rPr lang="en-US" sz="2400" i="1" baseline="30000" dirty="0" smtClean="0"/>
              <a:t>-1</a:t>
            </a:r>
            <a:r>
              <a:rPr lang="en-US" sz="2400" i="1" dirty="0" smtClean="0"/>
              <a:t> </a:t>
            </a:r>
            <a:r>
              <a:rPr lang="en-US" sz="2400" dirty="0" smtClean="0"/>
              <a:t>→ superposition principle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Superposition principle can be applied to more than 2 traps</a:t>
            </a:r>
          </a:p>
        </p:txBody>
      </p:sp>
      <p:pic>
        <p:nvPicPr>
          <p:cNvPr id="9" name="Image 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066739" y="3276600"/>
            <a:ext cx="2762283" cy="654039"/>
          </a:xfrm>
          <a:prstGeom prst="rect">
            <a:avLst/>
          </a:prstGeom>
          <a:noFill/>
          <a:ln/>
          <a:effectLst/>
        </p:spPr>
      </p:pic>
      <p:sp>
        <p:nvSpPr>
          <p:cNvPr id="8" name="Flèche droite 7"/>
          <p:cNvSpPr/>
          <p:nvPr/>
        </p:nvSpPr>
        <p:spPr>
          <a:xfrm>
            <a:off x="533400" y="4267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Image 10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828800" y="4343400"/>
            <a:ext cx="6386066" cy="771747"/>
          </a:xfrm>
          <a:prstGeom prst="rect">
            <a:avLst/>
          </a:prstGeom>
          <a:noFill/>
          <a:ln/>
          <a:effectLst/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63317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Experimental</a:t>
            </a:r>
            <a:r>
              <a:rPr lang="fr-BE" sz="2800" dirty="0" smtClean="0"/>
              <a:t> illustration of POSL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181600"/>
            <a:ext cx="45720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sz="2400" dirty="0" smtClean="0"/>
              <a:t>	</a:t>
            </a:r>
            <a:r>
              <a:rPr lang="fr-BE" sz="2200" dirty="0" smtClean="0"/>
              <a:t>POSL for Al</a:t>
            </a:r>
            <a:r>
              <a:rPr lang="fr-BE" sz="2200" baseline="-25000" dirty="0" smtClean="0"/>
              <a:t>2</a:t>
            </a:r>
            <a:r>
              <a:rPr lang="fr-BE" sz="2200" dirty="0" smtClean="0"/>
              <a:t>O</a:t>
            </a:r>
            <a:r>
              <a:rPr lang="fr-BE" sz="2200" baseline="-25000" dirty="0" smtClean="0"/>
              <a:t>3</a:t>
            </a:r>
            <a:r>
              <a:rPr lang="fr-BE" sz="2200" dirty="0" smtClean="0"/>
              <a:t>:C </a:t>
            </a:r>
            <a:r>
              <a:rPr lang="fr-BE" sz="2200" dirty="0" err="1" smtClean="0"/>
              <a:t>stimulated</a:t>
            </a:r>
            <a:r>
              <a:rPr lang="fr-BE" sz="2200" dirty="0" smtClean="0"/>
              <a:t> by laser </a:t>
            </a:r>
            <a:r>
              <a:rPr lang="fr-BE" sz="2200" dirty="0" err="1" smtClean="0"/>
              <a:t>during</a:t>
            </a:r>
            <a:r>
              <a:rPr lang="fr-BE" sz="2200" dirty="0" smtClean="0"/>
              <a:t> 0.1 ms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3000"/>
            <a:ext cx="436519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05124" y="1188720"/>
            <a:ext cx="483887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0" y="5181600"/>
            <a:ext cx="45720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fr-B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Ratio of the areas </a:t>
            </a:r>
            <a:r>
              <a:rPr lang="fr-BE" sz="2200" dirty="0" err="1" smtClean="0"/>
              <a:t>after</a:t>
            </a:r>
            <a:r>
              <a:rPr lang="fr-BE" sz="2200" dirty="0" smtClean="0"/>
              <a:t> and </a:t>
            </a:r>
            <a:r>
              <a:rPr lang="fr-BE" sz="2200" dirty="0" err="1" smtClean="0"/>
              <a:t>during</a:t>
            </a:r>
            <a:r>
              <a:rPr lang="fr-BE" sz="2200" dirty="0" smtClean="0"/>
              <a:t> the pulse for Al</a:t>
            </a:r>
            <a:r>
              <a:rPr lang="fr-BE" sz="2200" baseline="-25000" dirty="0" smtClean="0"/>
              <a:t>2</a:t>
            </a:r>
            <a:r>
              <a:rPr lang="fr-BE" sz="2200" dirty="0" smtClean="0"/>
              <a:t>O</a:t>
            </a:r>
            <a:r>
              <a:rPr lang="fr-BE" sz="2200" baseline="-25000" dirty="0" smtClean="0"/>
              <a:t>3</a:t>
            </a:r>
            <a:r>
              <a:rPr lang="fr-BE" sz="2200" dirty="0" smtClean="0"/>
              <a:t>:C</a:t>
            </a:r>
            <a:endParaRPr kumimoji="0" lang="fr-BE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534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Determination</a:t>
            </a:r>
            <a:r>
              <a:rPr lang="fr-BE" sz="2800" dirty="0" smtClean="0"/>
              <a:t> of the dose by POSL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total integration of the POSL curve corresponding to 1 pulse is equal to the charges released from the traps and is thus </a:t>
            </a:r>
            <a:r>
              <a:rPr lang="en-US" sz="2400" dirty="0" smtClean="0">
                <a:latin typeface="cmsy10"/>
              </a:rPr>
              <a:t>/ </a:t>
            </a:r>
            <a:r>
              <a:rPr lang="en-US" sz="2400" dirty="0" smtClean="0"/>
              <a:t>to n</a:t>
            </a:r>
            <a:r>
              <a:rPr lang="en-US" sz="2400" baseline="-25000" dirty="0" smtClean="0"/>
              <a:t>0</a:t>
            </a:r>
          </a:p>
          <a:p>
            <a:r>
              <a:rPr lang="en-US" sz="2400" dirty="0" smtClean="0"/>
              <a:t>The integration of the curve after the end of the pulse is also </a:t>
            </a:r>
            <a:r>
              <a:rPr lang="en-US" sz="2400" dirty="0" smtClean="0">
                <a:latin typeface="cmsy10"/>
              </a:rPr>
              <a:t>/</a:t>
            </a:r>
            <a:r>
              <a:rPr lang="en-US" sz="2400" dirty="0" smtClean="0"/>
              <a:t> to the charges released from the traps and is thus also </a:t>
            </a:r>
            <a:r>
              <a:rPr lang="en-US" sz="2400" dirty="0" smtClean="0">
                <a:latin typeface="cmsy10"/>
              </a:rPr>
              <a:t>/ </a:t>
            </a:r>
            <a:r>
              <a:rPr lang="en-US" sz="2400" dirty="0" smtClean="0"/>
              <a:t>to n</a:t>
            </a:r>
            <a:r>
              <a:rPr lang="en-US" sz="2400" baseline="-25000" dirty="0" smtClean="0"/>
              <a:t>0 </a:t>
            </a:r>
            <a:r>
              <a:rPr lang="en-US" sz="2400" dirty="0" smtClean="0"/>
              <a:t>but </a:t>
            </a:r>
            <a:r>
              <a:rPr lang="en-US" sz="2400" dirty="0"/>
              <a:t>the </a:t>
            </a:r>
            <a:r>
              <a:rPr lang="en-US" sz="2400" dirty="0" smtClean="0"/>
              <a:t>proportionality </a:t>
            </a:r>
            <a:r>
              <a:rPr lang="en-US" sz="2400" dirty="0"/>
              <a:t>coefficient </a:t>
            </a:r>
            <a:r>
              <a:rPr lang="en-US" sz="2400" dirty="0" smtClean="0"/>
              <a:t>changes as a function of the width T of the pulses</a:t>
            </a:r>
          </a:p>
          <a:p>
            <a:r>
              <a:rPr lang="en-US" sz="2400" dirty="0" smtClean="0"/>
              <a:t>With </a:t>
            </a:r>
            <a:r>
              <a:rPr lang="en-US" sz="2400" dirty="0" smtClean="0">
                <a:latin typeface="cmmi10"/>
              </a:rPr>
              <a:t>¢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¿</a:t>
            </a:r>
            <a:r>
              <a:rPr lang="en-US" sz="2400" dirty="0" smtClean="0"/>
              <a:t> </a:t>
            </a:r>
            <a:r>
              <a:rPr lang="en-US" sz="2400" i="1" dirty="0" smtClean="0"/>
              <a:t>n </a:t>
            </a:r>
            <a:r>
              <a:rPr lang="en-US" sz="2400" dirty="0" smtClean="0"/>
              <a:t>→ only a few stimulation pulses are enough → to make several measurements is possible </a:t>
            </a:r>
          </a:p>
          <a:p>
            <a:r>
              <a:rPr lang="en-US" sz="2400" dirty="0" smtClean="0"/>
              <a:t>POSL especially applied with 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:C but very promising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21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Additional</a:t>
            </a:r>
            <a:r>
              <a:rPr lang="fr-BE" sz="2800" dirty="0" smtClean="0"/>
              <a:t> </a:t>
            </a:r>
            <a:r>
              <a:rPr lang="fr-BE" sz="2800" dirty="0" err="1" smtClean="0"/>
              <a:t>deep</a:t>
            </a:r>
            <a:r>
              <a:rPr lang="fr-BE" sz="2800" dirty="0" smtClean="0"/>
              <a:t> </a:t>
            </a:r>
            <a:r>
              <a:rPr lang="fr-BE" sz="2800" dirty="0" err="1" smtClean="0"/>
              <a:t>trap</a:t>
            </a:r>
            <a:r>
              <a:rPr lang="fr-BE" sz="2800" dirty="0" smtClean="0"/>
              <a:t> </a:t>
            </a:r>
            <a:r>
              <a:rPr lang="fr-BE" sz="2800" dirty="0" err="1" smtClean="0"/>
              <a:t>without</a:t>
            </a:r>
            <a:r>
              <a:rPr lang="fr-BE" sz="2800" dirty="0" smtClean="0"/>
              <a:t> </a:t>
            </a:r>
            <a:r>
              <a:rPr lang="fr-BE" sz="2800" dirty="0" err="1" smtClean="0"/>
              <a:t>optical</a:t>
            </a:r>
            <a:r>
              <a:rPr lang="fr-BE" sz="2800" dirty="0" smtClean="0"/>
              <a:t> stimulation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Additional deep trap without optical stimulation (trap 2) occurs for a stimulation with long wavelength and thus with insufficient </a:t>
            </a:r>
            <a:r>
              <a:rPr lang="en-US" sz="2400" dirty="0"/>
              <a:t>energy to empty the deep traps</a:t>
            </a:r>
            <a:r>
              <a:rPr lang="en-US" sz="2400" dirty="0" smtClean="0"/>
              <a:t>→ the deep trap is a competitor to the recombination center</a:t>
            </a:r>
          </a:p>
          <a:p>
            <a:r>
              <a:rPr lang="en-US" sz="2400" dirty="0" smtClean="0"/>
              <a:t>The OSL intensity can be written (with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A</a:t>
            </a:r>
            <a:r>
              <a:rPr lang="en-US" sz="2400" baseline="-25000" dirty="0" smtClean="0"/>
              <a:t>n2</a:t>
            </a:r>
            <a:r>
              <a:rPr lang="en-US" sz="2400" dirty="0" smtClean="0"/>
              <a:t>, the concentration of available traps, of filled traps and the trapping probability for the deep trap)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intensity is reduced due to the trapping in the deep trap</a:t>
            </a:r>
          </a:p>
          <a:p>
            <a:r>
              <a:rPr lang="en-US" sz="2400" dirty="0" smtClean="0"/>
              <a:t>The decrease is no more exponential</a:t>
            </a:r>
          </a:p>
        </p:txBody>
      </p:sp>
      <p:pic>
        <p:nvPicPr>
          <p:cNvPr id="9" name="Image 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1676400" y="4572000"/>
            <a:ext cx="5912005" cy="326167"/>
          </a:xfrm>
          <a:prstGeom prst="rect">
            <a:avLst/>
          </a:prstGeom>
          <a:noFill/>
          <a:ln/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96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>
            <a:normAutofit/>
          </a:bodyPr>
          <a:lstStyle/>
          <a:p>
            <a:r>
              <a:rPr lang="fr-BE" sz="2800" dirty="0" err="1" smtClean="0"/>
              <a:t>Additional</a:t>
            </a:r>
            <a:r>
              <a:rPr lang="fr-BE" sz="2800" dirty="0" smtClean="0"/>
              <a:t> </a:t>
            </a:r>
            <a:r>
              <a:rPr lang="fr-BE" sz="2800" dirty="0" err="1" smtClean="0"/>
              <a:t>shallow</a:t>
            </a:r>
            <a:r>
              <a:rPr lang="fr-BE" sz="2800" dirty="0" smtClean="0"/>
              <a:t> </a:t>
            </a:r>
            <a:r>
              <a:rPr lang="fr-BE" sz="2800" dirty="0" err="1" smtClean="0"/>
              <a:t>trap</a:t>
            </a:r>
            <a:r>
              <a:rPr lang="fr-BE" sz="2800" dirty="0" smtClean="0"/>
              <a:t> </a:t>
            </a:r>
            <a:r>
              <a:rPr lang="fr-BE" sz="2800" dirty="0" err="1" smtClean="0"/>
              <a:t>with</a:t>
            </a:r>
            <a:r>
              <a:rPr lang="fr-BE" sz="2800" dirty="0" smtClean="0"/>
              <a:t> thermoluminescence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0"/>
            <a:ext cx="8382000" cy="3886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last 2 terms </a:t>
            </a:r>
            <a:r>
              <a:rPr lang="en-US" sz="2400" dirty="0"/>
              <a:t>combine to produce a </a:t>
            </a:r>
            <a:r>
              <a:rPr lang="en-US" sz="2400" dirty="0" smtClean="0"/>
              <a:t>long-lived and </a:t>
            </a:r>
            <a:r>
              <a:rPr lang="en-US" sz="2400" dirty="0"/>
              <a:t>temperature-dependent component to the OSL decay </a:t>
            </a:r>
            <a:r>
              <a:rPr lang="en-US" sz="2400" dirty="0" smtClean="0"/>
              <a:t>curve</a:t>
            </a:r>
          </a:p>
          <a:p>
            <a:endParaRPr lang="en-US" sz="2400" dirty="0" smtClean="0"/>
          </a:p>
          <a:p>
            <a:r>
              <a:rPr lang="en-US" sz="2400" dirty="0" smtClean="0"/>
              <a:t>That may imply (as a function of the parameters) an </a:t>
            </a:r>
            <a:r>
              <a:rPr lang="en-US" sz="2400" dirty="0"/>
              <a:t>initial increase </a:t>
            </a:r>
            <a:r>
              <a:rPr lang="en-US" sz="2400" dirty="0" smtClean="0"/>
              <a:t>of </a:t>
            </a:r>
            <a:r>
              <a:rPr lang="en-US" sz="2400" i="1" dirty="0"/>
              <a:t>I</a:t>
            </a:r>
            <a:r>
              <a:rPr lang="en-US" sz="2400" i="1" baseline="-25000" dirty="0"/>
              <a:t>OSL</a:t>
            </a:r>
            <a:r>
              <a:rPr lang="en-US" sz="2400" dirty="0" smtClean="0"/>
              <a:t> followed </a:t>
            </a:r>
            <a:r>
              <a:rPr lang="en-US" sz="2400" dirty="0"/>
              <a:t>by</a:t>
            </a:r>
            <a:r>
              <a:rPr lang="en-US" sz="2400" dirty="0" smtClean="0"/>
              <a:t> a decrease → in </a:t>
            </a:r>
            <a:r>
              <a:rPr lang="en-US" sz="2400" dirty="0"/>
              <a:t>such circumstances the terms </a:t>
            </a:r>
            <a:r>
              <a:rPr lang="en-US" sz="2400" dirty="0" smtClean="0"/>
              <a:t>« OSL </a:t>
            </a:r>
            <a:r>
              <a:rPr lang="en-US" sz="2400" dirty="0"/>
              <a:t>decay </a:t>
            </a:r>
            <a:r>
              <a:rPr lang="en-US" sz="2400" dirty="0" smtClean="0"/>
              <a:t>curve » is inappropriate</a:t>
            </a:r>
          </a:p>
        </p:txBody>
      </p:sp>
      <p:pic>
        <p:nvPicPr>
          <p:cNvPr id="8" name="Image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425360" y="1676400"/>
            <a:ext cx="8496159" cy="326158"/>
          </a:xfrm>
          <a:prstGeom prst="rect">
            <a:avLst/>
          </a:prstGeom>
          <a:noFill/>
          <a:ln/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68376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Second </a:t>
            </a:r>
            <a:r>
              <a:rPr lang="fr-BE" sz="2800" dirty="0" err="1" smtClean="0"/>
              <a:t>recombination</a:t>
            </a:r>
            <a:r>
              <a:rPr lang="fr-BE" sz="2800" dirty="0" smtClean="0"/>
              <a:t> center (non-radiative)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second recombination center (2) may exist and be non-radiative  (or if radiative, outside the detector sensitivity window)</a:t>
            </a:r>
          </a:p>
          <a:p>
            <a:r>
              <a:rPr lang="en-US" sz="2400" dirty="0" smtClean="0"/>
              <a:t>Let be 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n-US" sz="2400" dirty="0"/>
              <a:t>the h</a:t>
            </a:r>
            <a:r>
              <a:rPr lang="en-US" sz="2400" baseline="30000" dirty="0"/>
              <a:t>+</a:t>
            </a:r>
            <a:r>
              <a:rPr lang="en-US" sz="2400" dirty="0"/>
              <a:t> </a:t>
            </a:r>
            <a:r>
              <a:rPr lang="en-US" sz="2400" dirty="0" smtClean="0"/>
              <a:t>concentrations at 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As only the recombination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-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at 1 is radiative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Again decrease of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OSL</a:t>
            </a:r>
            <a:endParaRPr lang="en-US" sz="2400" dirty="0" smtClean="0"/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352800" y="3733800"/>
            <a:ext cx="2227645" cy="654038"/>
          </a:xfrm>
          <a:prstGeom prst="rect">
            <a:avLst/>
          </a:prstGeom>
          <a:noFill/>
          <a:ln/>
          <a:effectLst/>
        </p:spPr>
      </p:pic>
      <p:sp>
        <p:nvSpPr>
          <p:cNvPr id="8" name="Flèche droite 7"/>
          <p:cNvSpPr/>
          <p:nvPr/>
        </p:nvSpPr>
        <p:spPr>
          <a:xfrm>
            <a:off x="1066800" y="4572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Image 10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438400" y="4419600"/>
            <a:ext cx="4218795" cy="654119"/>
          </a:xfrm>
          <a:prstGeom prst="rect">
            <a:avLst/>
          </a:prstGeom>
          <a:noFill/>
          <a:ln/>
          <a:effectLst/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05800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Comparison</a:t>
            </a:r>
            <a:r>
              <a:rPr lang="fr-BE" sz="2800" dirty="0" smtClean="0"/>
              <a:t> </a:t>
            </a:r>
            <a:r>
              <a:rPr lang="fr-BE" sz="2800" dirty="0" err="1" smtClean="0"/>
              <a:t>between</a:t>
            </a:r>
            <a:r>
              <a:rPr lang="fr-BE" sz="2800" dirty="0" smtClean="0"/>
              <a:t> the </a:t>
            </a:r>
            <a:r>
              <a:rPr lang="fr-BE" sz="2800" dirty="0" smtClean="0">
                <a:latin typeface="Calibri"/>
              </a:rPr>
              <a:t>≠</a:t>
            </a:r>
            <a:r>
              <a:rPr lang="fr-BE" sz="2800" dirty="0" smtClean="0"/>
              <a:t> </a:t>
            </a:r>
            <a:r>
              <a:rPr lang="fr-BE" sz="2800" dirty="0" err="1" smtClean="0"/>
              <a:t>models</a:t>
            </a:r>
            <a:endParaRPr lang="fr-B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447800"/>
            <a:ext cx="6248400" cy="483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More </a:t>
            </a:r>
            <a:r>
              <a:rPr lang="fr-BE" sz="2800" dirty="0" err="1" smtClean="0"/>
              <a:t>complex</a:t>
            </a:r>
            <a:r>
              <a:rPr lang="fr-BE" sz="2800" dirty="0" smtClean="0"/>
              <a:t> </a:t>
            </a:r>
            <a:r>
              <a:rPr lang="fr-BE" sz="2800" dirty="0" err="1" smtClean="0"/>
              <a:t>models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previously models → we add 1 deep trap </a:t>
            </a:r>
            <a:r>
              <a:rPr lang="en-US" sz="2400" u="sng" dirty="0" smtClean="0"/>
              <a:t>or</a:t>
            </a:r>
            <a:r>
              <a:rPr lang="en-US" sz="2400" dirty="0" smtClean="0"/>
              <a:t> 1 shallow trap </a:t>
            </a:r>
            <a:r>
              <a:rPr lang="en-US" sz="2400" u="sng" dirty="0" smtClean="0"/>
              <a:t>or</a:t>
            </a:r>
            <a:r>
              <a:rPr lang="en-US" sz="2400" dirty="0" smtClean="0"/>
              <a:t> 1 recombination center</a:t>
            </a:r>
          </a:p>
          <a:p>
            <a:r>
              <a:rPr lang="en-US" sz="2400" dirty="0" smtClean="0"/>
              <a:t>For realistic materials → they contain multiple traps, deep or shallow, and multiple recombination centres (radiative or not)  → model with all these elements →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3302130"/>
            <a:ext cx="4438650" cy="355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82880"/>
            <a:ext cx="3898200" cy="667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4495800" cy="1858962"/>
          </a:xfrm>
        </p:spPr>
        <p:txBody>
          <a:bodyPr>
            <a:normAutofit/>
          </a:bodyPr>
          <a:lstStyle/>
          <a:p>
            <a:r>
              <a:rPr lang="fr-BE" sz="2800" dirty="0" err="1" smtClean="0"/>
              <a:t>Results</a:t>
            </a:r>
            <a:r>
              <a:rPr lang="fr-BE" sz="2800" dirty="0" smtClean="0"/>
              <a:t> for </a:t>
            </a:r>
            <a:r>
              <a:rPr lang="fr-BE" sz="2800" dirty="0" err="1" smtClean="0"/>
              <a:t>this</a:t>
            </a:r>
            <a:r>
              <a:rPr lang="fr-BE" sz="2800" dirty="0" smtClean="0"/>
              <a:t> </a:t>
            </a:r>
            <a:r>
              <a:rPr lang="fr-BE" sz="2800" dirty="0" err="1" smtClean="0"/>
              <a:t>complex</a:t>
            </a:r>
            <a:r>
              <a:rPr lang="fr-BE" sz="2800" dirty="0" smtClean="0"/>
              <a:t> model </a:t>
            </a:r>
            <a:endParaRPr lang="fr-BE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5943600" y="2743200"/>
            <a:ext cx="49084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1200" dirty="0" smtClean="0"/>
              <a:t>p = 1</a:t>
            </a:r>
            <a:endParaRPr lang="fr-BE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6096000" y="3276600"/>
            <a:ext cx="60785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1200" dirty="0" smtClean="0"/>
              <a:t>p = 0.1</a:t>
            </a:r>
            <a:endParaRPr lang="fr-BE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7162800" y="3505200"/>
            <a:ext cx="68640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1200" dirty="0" smtClean="0"/>
              <a:t>p = 0.01</a:t>
            </a:r>
            <a:endParaRPr lang="fr-BE" sz="12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0200" y="1828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LM-OSL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Alternative method introduced in 1996 by </a:t>
            </a:r>
            <a:r>
              <a:rPr lang="en-US" sz="2400" dirty="0" err="1" smtClean="0"/>
              <a:t>Bulur</a:t>
            </a:r>
            <a:r>
              <a:rPr lang="en-US" sz="2400" dirty="0" smtClean="0"/>
              <a:t> → the intensity of the stimulation linearly increases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 OSL response is a series of peaks, each peak corresponding to the optical escape of charge from a given type trap → the traps with the largest photoionization cross section are empty first </a:t>
            </a:r>
          </a:p>
          <a:p>
            <a:r>
              <a:rPr lang="en-US" sz="2400" dirty="0" smtClean="0"/>
              <a:t>The traps characterized by slow, medium or fast escape are more easily discriminate than for CW-OSL  </a:t>
            </a:r>
          </a:p>
          <a:p>
            <a:r>
              <a:rPr lang="en-US" sz="2400" dirty="0" smtClean="0"/>
              <a:t>Not very often used in practice due to a larger technical complexity than for CW-OSL but also to a larger mathematical complexity</a:t>
            </a:r>
          </a:p>
        </p:txBody>
      </p:sp>
      <p:pic>
        <p:nvPicPr>
          <p:cNvPr id="6" name="Image 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505200" y="2590800"/>
            <a:ext cx="2107565" cy="326022"/>
          </a:xfrm>
          <a:prstGeom prst="rect">
            <a:avLst/>
          </a:prstGeom>
          <a:noFill/>
          <a:ln/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-\frac{dm}{dt}=-\frac{dn_1}{dt}-\frac{dn_2}{dt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3"/>
  <p:tag name="PICTUREFILESIZE" val="5706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n=n_0\exp{\left( -\frac{\sigma\gamma}{2}t^2\right)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9"/>
  <p:tag name="PICTUREFILESIZE" val="4715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_{OSL}=n_0\sigma\gamma t\exp{\left( -\frac{\sigma\gamma}{2}t^2\right)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0"/>
  <p:tag name="PICTUREFILESIZE" val="6350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t=t_{max}=\sqrt{1/\sigma\gamma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3"/>
  <p:tag name="PICTUREFILESIZE" val="3014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_{OSL}^{max}=\frac{n_0}{t_{max}}\exp{\left(-\frac{1}{2}\right)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5"/>
  <p:tag name="PICTUREFILESIZE" val="7316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_{OSL}=\gamma t\sum_{i=1}^{k}n_{0i}\sigma_i\exp{\left( -\frac{\sigma_i\gamma}{2}t^2\right)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7"/>
  <p:tag name="PICTUREFILESIZE" val="12270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frac{dn}{dt}=-\frac{\sigma\gamma t n^b}{n_0^{b-1}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1"/>
  <p:tag name="PICTUREFILESIZE" val="4600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_{OSL}=n_0\sigma\gamma t\left[ (b-1)\frac{\sigma\gamma t^2}{2}+1\right]^{b/(1-b)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9"/>
  <p:tag name="PICTUREFILESIZE" val="13180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t_{max}=\sqrt{\frac{2}{\sigma\gamma(b+1)}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7"/>
  <p:tag name="PICTUREFILESIZE" val="75176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_{OSL}^{max}=\left(\frac{2n_0}{b+1}\right)\left(\frac{1}{t_{max}}\right)\left(\frac{2b}{b+1}\right)^{b/(1-b)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80"/>
  <p:tag name="PICTUREFILESIZE" val="140207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Delta n=\int_0^Tn\sigma\Phi dt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4"/>
  <p:tag name="PICTUREFILESIZE" val="5362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_{OSL}(t)&amp;=&amp;n_{10}p_1\exp{(-tp_1)}+n_{20}p_1\exp{(-tp_2)}\\&#10;&amp;=&amp;I_{01}\exp{(-t/\tau_1)}+I_{02}\exp{(-t/\tau_2)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15"/>
  <p:tag name="PICTUREFILESIZE" val="155295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frac{dn_e}{dt}=\frac{dm}{dt}-\frac{n_e}{\tau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1"/>
  <p:tag name="PICTUREFILESIZE" val="43560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_{OSL}=\frac{n_e}{\tau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8"/>
  <p:tag name="PICTUREFILESIZE" val="2546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_{OSL}(t)=n_{10}p\exp{(-t/\tau_d)}-n_cA_{n2}(N_2-n_2)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99"/>
  <p:tag name="PICTUREFILESIZE" val="6086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_{OSL}(t)=n_{10}p\exp{(-t/\tau_d)}+n_2s\exp{(-E/kT)}-n_cA_{n2}(N_2-n_2)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86"/>
  <p:tag name="PICTUREFILESIZE" val="8736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_{OSL}(t)=-\frac{dm_1}{dt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5"/>
  <p:tag name="PICTUREFILESIZE" val="4605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_{OSL}(t)=np\exp{(-t/\tau_d)}-\frac{dm_2}{dt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2"/>
  <p:tag name="PICTUREFILESIZE" val="8701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Phi(t)=\Phi_0+\beta_\Phi t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1"/>
  <p:tag name="PICTUREFILESIZE" val="2177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Phi(t)=\gamma t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1"/>
  <p:tag name="PICTUREFILESIZE" val="1262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frac{dn}{dt}=-\sigma\gamma t n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6"/>
  <p:tag name="PICTUREFILESIZE" val="34459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4258</TotalTime>
  <Words>1175</Words>
  <Application>Microsoft Office PowerPoint</Application>
  <PresentationFormat>Affichage à l'écran (4:3)</PresentationFormat>
  <Paragraphs>168</Paragraphs>
  <Slides>21</Slides>
  <Notes>21</Notes>
  <HiddenSlides>0</HiddenSlides>
  <MMClips>21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cmsy10</vt:lpstr>
      <vt:lpstr>cmmi10</vt:lpstr>
      <vt:lpstr>Thème Office</vt:lpstr>
      <vt:lpstr>Models with multiple traps and centers </vt:lpstr>
      <vt:lpstr>Independent traps</vt:lpstr>
      <vt:lpstr>Additional deep trap without optical stimulation</vt:lpstr>
      <vt:lpstr>Additional shallow trap with thermoluminescence</vt:lpstr>
      <vt:lpstr>Second recombination center (non-radiative)</vt:lpstr>
      <vt:lpstr>Comparison between the ≠ models</vt:lpstr>
      <vt:lpstr>More complex models</vt:lpstr>
      <vt:lpstr>Results for this complex model </vt:lpstr>
      <vt:lpstr>LM-OSL</vt:lpstr>
      <vt:lpstr>1 trap – 1 recombination center: 1st order</vt:lpstr>
      <vt:lpstr>Characteristic of the first order</vt:lpstr>
      <vt:lpstr>Examples of LM-OSL curves</vt:lpstr>
      <vt:lpstr>Multiple independent traps</vt:lpstr>
      <vt:lpstr>Characteristics at general-order</vt:lpstr>
      <vt:lpstr>POSL</vt:lpstr>
      <vt:lpstr>Principles of POSL (1)</vt:lpstr>
      <vt:lpstr>Principles of POSL (2)</vt:lpstr>
      <vt:lpstr>Principles of POSL (3)</vt:lpstr>
      <vt:lpstr>Schematic illustration of POSL</vt:lpstr>
      <vt:lpstr>Experimental illustration of POSL</vt:lpstr>
      <vt:lpstr>Determination of the dose by POSL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Dosimètres à luminescence stimulée optiquement (OSL)</dc:title>
  <dc:creator>Utilisateur Windows</dc:creator>
  <cp:lastModifiedBy>ULB</cp:lastModifiedBy>
  <cp:revision>279</cp:revision>
  <dcterms:created xsi:type="dcterms:W3CDTF">2012-10-30T14:12:09Z</dcterms:created>
  <dcterms:modified xsi:type="dcterms:W3CDTF">2020-11-12T08:50:43Z</dcterms:modified>
</cp:coreProperties>
</file>