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335" r:id="rId2"/>
    <p:sldId id="257" r:id="rId3"/>
    <p:sldId id="258" r:id="rId4"/>
    <p:sldId id="259" r:id="rId5"/>
    <p:sldId id="260" r:id="rId6"/>
    <p:sldId id="263" r:id="rId7"/>
    <p:sldId id="265" r:id="rId8"/>
    <p:sldId id="266" r:id="rId9"/>
    <p:sldId id="261" r:id="rId10"/>
    <p:sldId id="262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embeddedFontLst>
    <p:embeddedFont>
      <p:font typeface="Times" panose="020206030504050203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mmi10" panose="020B0500000000000000" pitchFamily="34" charset="0"/>
      <p:regular r:id="rId26"/>
    </p:embeddedFont>
    <p:embeddedFont>
      <p:font typeface="cmsy10" panose="020B0500000000000000" pitchFamily="34" charset="0"/>
      <p:regular r:id="rId2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8121E-D5F5-417C-80D0-58F61B18A0F7}" type="datetimeFigureOut">
              <a:rPr lang="fr-FR" smtClean="0"/>
              <a:pPr/>
              <a:t>10/11/2020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F06AA-2DB7-4082-822C-774245700AE8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358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D4EB1-041D-4A2C-A632-CEB0E6FE2AB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8E33-F322-4CD1-9F14-1048AAEAFE64}" type="datetime1">
              <a:rPr lang="fr-FR" smtClean="0"/>
              <a:pPr/>
              <a:t>10/11/2020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F436-C2E2-4885-AEC6-1E9E42CE6192}" type="datetime1">
              <a:rPr lang="fr-FR" smtClean="0"/>
              <a:pPr/>
              <a:t>10/11/2020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CA29-31DA-4980-8718-66B8D7D503B7}" type="datetime1">
              <a:rPr lang="fr-FR" smtClean="0"/>
              <a:pPr/>
              <a:t>10/11/2020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45C8-13D9-4860-BD5A-D469032D48FE}" type="datetime1">
              <a:rPr lang="fr-FR" smtClean="0"/>
              <a:pPr/>
              <a:t>10/11/2020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D3DA-B3B5-4BC0-B514-06E08AD9A947}" type="datetime1">
              <a:rPr lang="fr-FR" smtClean="0"/>
              <a:pPr/>
              <a:t>10/11/2020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7913A-4D77-4508-8D33-52DABD428EE6}" type="datetime1">
              <a:rPr lang="fr-FR" smtClean="0"/>
              <a:pPr/>
              <a:t>10/11/2020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FB50-C468-475A-A0A7-BF459C8814FC}" type="datetime1">
              <a:rPr lang="fr-FR" smtClean="0"/>
              <a:pPr/>
              <a:t>10/11/2020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E4B0-0494-48F2-961A-CED5E9F62BBB}" type="datetime1">
              <a:rPr lang="fr-FR" smtClean="0"/>
              <a:pPr/>
              <a:t>10/11/2020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F6046-8799-49AC-8E8E-CE55CFF25414}" type="datetime1">
              <a:rPr lang="fr-FR" smtClean="0"/>
              <a:pPr/>
              <a:t>10/11/2020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6EF3-A880-4D79-9AD1-B5FA9D95C909}" type="datetime1">
              <a:rPr lang="fr-FR" smtClean="0"/>
              <a:pPr/>
              <a:t>10/11/2020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FEB6-FD70-4121-9664-E6D3142AC6AF}" type="datetime1">
              <a:rPr lang="fr-FR" smtClean="0"/>
              <a:pPr/>
              <a:t>10/11/2020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DEDD1-1755-48B2-8158-AC2FAB4BF6A5}" type="datetime1">
              <a:rPr lang="fr-FR" smtClean="0"/>
              <a:pPr/>
              <a:t>10/11/2020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616C7-E16D-4AA9-AADA-F41A3762FEE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12.wav"/><Relationship Id="rId7" Type="http://schemas.openxmlformats.org/officeDocument/2006/relationships/image" Target="../media/image1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wav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13.wav"/><Relationship Id="rId7" Type="http://schemas.openxmlformats.org/officeDocument/2006/relationships/image" Target="../media/image15.png"/><Relationship Id="rId2" Type="http://schemas.microsoft.com/office/2007/relationships/media" Target="../media/media13.wav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13" Type="http://schemas.openxmlformats.org/officeDocument/2006/relationships/image" Target="../media/image1.png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9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audio" Target="../media/media14.wav"/><Relationship Id="rId11" Type="http://schemas.openxmlformats.org/officeDocument/2006/relationships/image" Target="../media/image18.png"/><Relationship Id="rId5" Type="http://schemas.microsoft.com/office/2007/relationships/media" Target="../media/media14.wav"/><Relationship Id="rId10" Type="http://schemas.openxmlformats.org/officeDocument/2006/relationships/image" Target="../media/image17.png"/><Relationship Id="rId4" Type="http://schemas.openxmlformats.org/officeDocument/2006/relationships/tags" Target="../tags/tag14.xml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15.wav"/><Relationship Id="rId7" Type="http://schemas.openxmlformats.org/officeDocument/2006/relationships/image" Target="../media/image20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wav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wav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av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6.wav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wav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av"/><Relationship Id="rId7" Type="http://schemas.openxmlformats.org/officeDocument/2006/relationships/image" Target="../media/image1.png"/><Relationship Id="rId2" Type="http://schemas.microsoft.com/office/2007/relationships/media" Target="../media/media7.wav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9.wav"/><Relationship Id="rId7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wav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371601"/>
            <a:ext cx="9144000" cy="3200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fr-BE" sz="4900" dirty="0" err="1" smtClean="0"/>
              <a:t>Chapter</a:t>
            </a:r>
            <a:r>
              <a:rPr lang="fr-BE" sz="4900" dirty="0" smtClean="0"/>
              <a:t> </a:t>
            </a:r>
            <a:r>
              <a:rPr lang="fr-BE" sz="4900" dirty="0" smtClean="0">
                <a:latin typeface="Times" pitchFamily="18" charset="0"/>
              </a:rPr>
              <a:t>X</a:t>
            </a:r>
            <a:r>
              <a:rPr lang="fr-BE" sz="4900" dirty="0" smtClean="0"/>
              <a:t>: 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en-US" sz="4900" dirty="0" smtClean="0"/>
              <a:t>Optically </a:t>
            </a:r>
            <a:r>
              <a:rPr lang="en-US" sz="4900" dirty="0"/>
              <a:t>stimulated luminescence dosimeters 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1</a:t>
            </a:fld>
            <a:endParaRPr lang="fr-BE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Schematic representation of the three main OSL stimulation modes</a:t>
            </a:r>
            <a:endParaRPr lang="fr-BE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1219200"/>
            <a:ext cx="5292922" cy="53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CW-OSL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Most often used mode in practice because of its ease of application</a:t>
            </a:r>
          </a:p>
          <a:p>
            <a:endParaRPr lang="en-US" sz="2400" dirty="0" smtClean="0"/>
          </a:p>
          <a:p>
            <a:r>
              <a:rPr lang="en-US" sz="2400" dirty="0" smtClean="0"/>
              <a:t>Simplest model: 1 trap – 1 recombination center (as for TL)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Additional complexities can be subsequently considered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3733800"/>
            <a:ext cx="1866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 trap – 1 recombination </a:t>
            </a:r>
            <a:r>
              <a:rPr lang="en-US" sz="2800" dirty="0" smtClean="0"/>
              <a:t>center</a:t>
            </a:r>
            <a:r>
              <a:rPr lang="fr-BE" sz="2800" dirty="0" smtClean="0"/>
              <a:t>: 1</a:t>
            </a:r>
            <a:r>
              <a:rPr lang="fr-BE" sz="2800" baseline="30000" dirty="0" smtClean="0"/>
              <a:t>st</a:t>
            </a:r>
            <a:r>
              <a:rPr lang="fr-BE" sz="2800" dirty="0" smtClean="0"/>
              <a:t> </a:t>
            </a:r>
            <a:r>
              <a:rPr lang="fr-BE" sz="2800" dirty="0" err="1" smtClean="0"/>
              <a:t>order</a:t>
            </a:r>
            <a:r>
              <a:rPr lang="fr-BE" sz="2800" dirty="0" smtClean="0"/>
              <a:t>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Quasi-equilibrium assumption (QE)</a:t>
            </a:r>
          </a:p>
          <a:p>
            <a:r>
              <a:rPr lang="en-US" sz="2400" dirty="0" smtClean="0"/>
              <a:t>Negligible retrapping</a:t>
            </a:r>
          </a:p>
          <a:p>
            <a:r>
              <a:rPr lang="en-US" sz="2400" dirty="0" smtClean="0"/>
              <a:t>Equation similar to equations obtained for TL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with </a:t>
            </a:r>
            <a:r>
              <a:rPr lang="en-US" sz="2400" dirty="0" smtClean="0">
                <a:latin typeface="cmmi10"/>
              </a:rPr>
              <a:t>¿</a:t>
            </a:r>
            <a:r>
              <a:rPr lang="en-US" sz="2400" i="1" baseline="-25000" dirty="0" smtClean="0"/>
              <a:t>d</a:t>
            </a:r>
            <a:r>
              <a:rPr lang="en-US" sz="2400" i="1" baseline="30000" dirty="0" smtClean="0"/>
              <a:t>-1</a:t>
            </a:r>
            <a:r>
              <a:rPr lang="en-US" sz="2400" i="1" dirty="0" smtClean="0"/>
              <a:t> = p = </a:t>
            </a:r>
            <a:r>
              <a:rPr lang="en-US" sz="2400" dirty="0" smtClean="0">
                <a:latin typeface="cmmi10"/>
              </a:rPr>
              <a:t>©¾</a:t>
            </a:r>
            <a:r>
              <a:rPr lang="en-US" sz="2400" dirty="0" smtClean="0"/>
              <a:t> with </a:t>
            </a:r>
            <a:r>
              <a:rPr lang="en-US" sz="2400" dirty="0" smtClean="0">
                <a:latin typeface="cmmi10"/>
              </a:rPr>
              <a:t>¿</a:t>
            </a:r>
            <a:r>
              <a:rPr lang="en-US" sz="2400" i="1" baseline="-25000" dirty="0" smtClean="0"/>
              <a:t>d</a:t>
            </a:r>
            <a:r>
              <a:rPr lang="en-US" sz="2400" dirty="0" smtClean="0"/>
              <a:t> the CW-OSL </a:t>
            </a:r>
            <a:r>
              <a:rPr lang="en-US" sz="2400" dirty="0"/>
              <a:t>decay constant </a:t>
            </a:r>
            <a:endParaRPr lang="en-US" sz="2400" dirty="0" smtClean="0"/>
          </a:p>
          <a:p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order model and exponential decrease of the light intensity </a:t>
            </a:r>
          </a:p>
          <a:p>
            <a:r>
              <a:rPr lang="en-US" sz="2400" dirty="0" smtClean="0"/>
              <a:t>When all traps are empty 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OSL</a:t>
            </a:r>
            <a:r>
              <a:rPr lang="en-US" sz="2400" i="1" dirty="0" smtClean="0"/>
              <a:t> =</a:t>
            </a:r>
            <a:r>
              <a:rPr lang="en-US" sz="2400" dirty="0" smtClean="0"/>
              <a:t> 0</a:t>
            </a:r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2590800" y="3048000"/>
            <a:ext cx="3861243" cy="653936"/>
          </a:xfrm>
          <a:prstGeom prst="rect">
            <a:avLst/>
          </a:prstGeom>
          <a:noFill/>
          <a:ln/>
          <a:effectLst/>
        </p:spPr>
      </p:pic>
      <p:sp>
        <p:nvSpPr>
          <p:cNvPr id="8" name="Flèche droite 7"/>
          <p:cNvSpPr/>
          <p:nvPr/>
        </p:nvSpPr>
        <p:spPr>
          <a:xfrm>
            <a:off x="685800" y="3886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" name="Image 9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1981200" y="3962400"/>
            <a:ext cx="5287538" cy="326126"/>
          </a:xfrm>
          <a:prstGeom prst="rect">
            <a:avLst/>
          </a:prstGeom>
          <a:noFill/>
          <a:ln/>
          <a:effectLst/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1143000"/>
            <a:ext cx="5049098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Determination</a:t>
            </a:r>
            <a:r>
              <a:rPr lang="fr-BE" sz="2800" dirty="0" smtClean="0"/>
              <a:t> of n</a:t>
            </a:r>
            <a:r>
              <a:rPr lang="fr-BE" sz="2800" baseline="-25000" dirty="0" smtClean="0"/>
              <a:t>0</a:t>
            </a:r>
            <a:endParaRPr lang="fr-BE" sz="2800" baseline="-25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4648200"/>
            <a:ext cx="8382000" cy="2057400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n</a:t>
            </a:r>
            <a:r>
              <a:rPr lang="en-US" sz="2400" i="1" baseline="-25000" dirty="0" smtClean="0"/>
              <a:t>0</a:t>
            </a:r>
            <a:r>
              <a:rPr lang="en-US" sz="2400" dirty="0" smtClean="0"/>
              <a:t> is equal to the area of 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OSL</a:t>
            </a:r>
            <a:r>
              <a:rPr lang="en-US" sz="2400" i="1" dirty="0" smtClean="0"/>
              <a:t>(t) </a:t>
            </a:r>
            <a:r>
              <a:rPr lang="en-US" sz="2400" dirty="0" smtClean="0"/>
              <a:t>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initial intensity is </a:t>
            </a:r>
            <a:r>
              <a:rPr lang="en-US" sz="2400" dirty="0" smtClean="0">
                <a:latin typeface="cmsy10"/>
              </a:rPr>
              <a:t>/</a:t>
            </a:r>
            <a:r>
              <a:rPr lang="en-US" sz="2400" dirty="0" smtClean="0"/>
              <a:t> to </a:t>
            </a:r>
            <a:r>
              <a:rPr lang="en-US" sz="2400" i="1" dirty="0" smtClean="0"/>
              <a:t>n</a:t>
            </a:r>
            <a:r>
              <a:rPr lang="en-US" sz="2400" i="1" baseline="-25000" dirty="0" smtClean="0"/>
              <a:t>0</a:t>
            </a:r>
            <a:r>
              <a:rPr lang="en-US" sz="2400" dirty="0" smtClean="0"/>
              <a:t> and </a:t>
            </a:r>
            <a:r>
              <a:rPr lang="en-US" sz="2400" dirty="0" smtClean="0">
                <a:latin typeface="cmmi10"/>
              </a:rPr>
              <a:t>©</a:t>
            </a:r>
            <a:r>
              <a:rPr lang="en-US" sz="2400" dirty="0" smtClean="0"/>
              <a:t> </a:t>
            </a:r>
            <a:r>
              <a:rPr lang="en-US" sz="2400" i="1" dirty="0" smtClean="0"/>
              <a:t>→ I</a:t>
            </a:r>
            <a:r>
              <a:rPr lang="en-US" sz="2400" i="1" baseline="-25000" dirty="0" smtClean="0"/>
              <a:t>OSL</a:t>
            </a:r>
            <a:r>
              <a:rPr lang="en-US" sz="2400" i="1" dirty="0" smtClean="0"/>
              <a:t>(0) = n</a:t>
            </a:r>
            <a:r>
              <a:rPr lang="en-US" sz="2400" i="1" baseline="-25000" dirty="0" smtClean="0"/>
              <a:t>0 </a:t>
            </a:r>
            <a:r>
              <a:rPr lang="en-US" sz="2400" dirty="0" smtClean="0">
                <a:latin typeface="cmmi10"/>
              </a:rPr>
              <a:t>©¾</a:t>
            </a:r>
            <a:r>
              <a:rPr lang="en-US" sz="2400" dirty="0" smtClean="0"/>
              <a:t> </a:t>
            </a:r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3429000" y="5181600"/>
            <a:ext cx="2525654" cy="743260"/>
          </a:xfrm>
          <a:prstGeom prst="rect">
            <a:avLst/>
          </a:prstGeom>
          <a:noFill/>
          <a:ln/>
          <a:effectLst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296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 trap – 1 recombination </a:t>
            </a:r>
            <a:r>
              <a:rPr lang="en-US" sz="2800" dirty="0" smtClean="0"/>
              <a:t>center</a:t>
            </a:r>
            <a:r>
              <a:rPr lang="fr-BE" sz="2800" dirty="0" smtClean="0"/>
              <a:t>: 2</a:t>
            </a:r>
            <a:r>
              <a:rPr lang="fr-BE" sz="2800" baseline="30000" dirty="0" smtClean="0"/>
              <a:t>nd</a:t>
            </a:r>
            <a:r>
              <a:rPr lang="fr-BE" sz="2800" dirty="0" smtClean="0"/>
              <a:t> </a:t>
            </a:r>
            <a:r>
              <a:rPr lang="fr-BE" sz="2800" dirty="0" err="1" smtClean="0"/>
              <a:t>order</a:t>
            </a:r>
            <a:r>
              <a:rPr lang="fr-BE" sz="2800" dirty="0" smtClean="0"/>
              <a:t>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Significant retrapping rate →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For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/>
              </a:rPr>
              <a:t>À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 and </a:t>
            </a:r>
            <a:r>
              <a:rPr lang="en-US" sz="2400" i="1" dirty="0" smtClean="0"/>
              <a:t>R = A</a:t>
            </a:r>
            <a:r>
              <a:rPr lang="en-US" sz="2400" i="1" baseline="-25000" dirty="0" smtClean="0"/>
              <a:t>n</a:t>
            </a:r>
            <a:r>
              <a:rPr lang="en-US" sz="2400" i="1" dirty="0" smtClean="0"/>
              <a:t>/A</a:t>
            </a:r>
            <a:r>
              <a:rPr lang="en-US" sz="2400" i="1" baseline="-25000" dirty="0" smtClean="0"/>
              <a:t>m</a:t>
            </a:r>
            <a:r>
              <a:rPr lang="en-US" sz="2400" i="1" dirty="0" smtClean="0"/>
              <a:t> </a:t>
            </a:r>
            <a:r>
              <a:rPr lang="en-US" sz="2400" dirty="0" smtClean="0">
                <a:latin typeface="cmsy10"/>
              </a:rPr>
              <a:t>À</a:t>
            </a:r>
            <a:r>
              <a:rPr lang="en-US" sz="2400" dirty="0" smtClean="0"/>
              <a:t> </a:t>
            </a:r>
            <a:r>
              <a:rPr lang="en-US" sz="2400" i="1" dirty="0" smtClean="0"/>
              <a:t>n/(N-n) </a:t>
            </a:r>
            <a:r>
              <a:rPr lang="en-US" sz="2400" dirty="0" smtClean="0"/>
              <a:t>→ we obtain the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order shape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with </a:t>
            </a:r>
          </a:p>
        </p:txBody>
      </p:sp>
      <p:pic>
        <p:nvPicPr>
          <p:cNvPr id="12" name="Image 11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2518169" y="2362200"/>
            <a:ext cx="3773255" cy="326171"/>
          </a:xfrm>
          <a:prstGeom prst="rect">
            <a:avLst/>
          </a:prstGeom>
          <a:noFill/>
          <a:ln/>
          <a:effectLst/>
        </p:spPr>
      </p:pic>
      <p:pic>
        <p:nvPicPr>
          <p:cNvPr id="13" name="Image 12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2819400" y="3581400"/>
            <a:ext cx="2971874" cy="682801"/>
          </a:xfrm>
          <a:prstGeom prst="rect">
            <a:avLst/>
          </a:prstGeom>
          <a:noFill/>
          <a:ln/>
          <a:effectLst/>
        </p:spPr>
      </p:pic>
      <p:sp>
        <p:nvSpPr>
          <p:cNvPr id="10" name="Flèche droite 9"/>
          <p:cNvSpPr/>
          <p:nvPr/>
        </p:nvSpPr>
        <p:spPr>
          <a:xfrm>
            <a:off x="1524000" y="4648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" name="Image 13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2743200" y="4495800"/>
            <a:ext cx="3595842" cy="802246"/>
          </a:xfrm>
          <a:prstGeom prst="rect">
            <a:avLst/>
          </a:prstGeom>
          <a:noFill/>
          <a:ln/>
          <a:effectLst/>
        </p:spPr>
      </p:pic>
      <p:pic>
        <p:nvPicPr>
          <p:cNvPr id="16" name="Image 15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1600200" y="5334000"/>
            <a:ext cx="1217876" cy="682939"/>
          </a:xfrm>
          <a:prstGeom prst="rect">
            <a:avLst/>
          </a:prstGeom>
          <a:noFill/>
          <a:ln/>
          <a:effectLst/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05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 trap – 1 recombination </a:t>
            </a:r>
            <a:r>
              <a:rPr lang="en-US" sz="2800" dirty="0" smtClean="0"/>
              <a:t>center</a:t>
            </a:r>
            <a:r>
              <a:rPr lang="fr-BE" sz="2800" dirty="0" smtClean="0"/>
              <a:t>: </a:t>
            </a:r>
            <a:r>
              <a:rPr lang="fr-BE" sz="2800" dirty="0" err="1" smtClean="0"/>
              <a:t>general-order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962400"/>
            <a:ext cx="8382000" cy="220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BE" sz="2400" dirty="0" smtClean="0"/>
              <a:t>	</a:t>
            </a:r>
            <a:r>
              <a:rPr lang="fr-BE" sz="2400" dirty="0" err="1" smtClean="0"/>
              <a:t>with</a:t>
            </a:r>
            <a:r>
              <a:rPr lang="fr-BE" sz="2400" dirty="0" smtClean="0"/>
              <a:t> </a:t>
            </a:r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2057400" y="2057400"/>
            <a:ext cx="4891469" cy="1143000"/>
          </a:xfrm>
          <a:prstGeom prst="rect">
            <a:avLst/>
          </a:prstGeom>
          <a:noFill/>
          <a:ln/>
          <a:effectLst/>
        </p:spPr>
      </p:pic>
      <p:pic>
        <p:nvPicPr>
          <p:cNvPr id="9" name="Image 8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1676695" y="3810000"/>
            <a:ext cx="1217284" cy="682607"/>
          </a:xfrm>
          <a:prstGeom prst="rect">
            <a:avLst/>
          </a:prstGeom>
          <a:noFill/>
          <a:ln/>
          <a:effectLst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15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73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Optically </a:t>
            </a:r>
            <a:r>
              <a:rPr lang="en-US" sz="2800" dirty="0"/>
              <a:t>stimulated luminescence dosimeters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Again → luminescence process → now stimulation by light (UV, visible, IR)</a:t>
            </a:r>
          </a:p>
          <a:p>
            <a:r>
              <a:rPr lang="en-US" sz="2400" dirty="0" smtClean="0"/>
              <a:t>When optically stimulated luminescence is used in radiation dosimetry → OSL dosimeter</a:t>
            </a:r>
          </a:p>
          <a:p>
            <a:r>
              <a:rPr lang="en-US" sz="2400" dirty="0" smtClean="0"/>
              <a:t>Fast-expanding during last years</a:t>
            </a:r>
          </a:p>
          <a:p>
            <a:r>
              <a:rPr lang="en-US" sz="2400" dirty="0" smtClean="0"/>
              <a:t>Remark → when a default is </a:t>
            </a:r>
            <a:r>
              <a:rPr lang="en-US" sz="2400" b="1" dirty="0" smtClean="0"/>
              <a:t>excited</a:t>
            </a:r>
            <a:r>
              <a:rPr lang="en-US" sz="2400" dirty="0" smtClean="0"/>
              <a:t> by light → radiophotoluminescence (RPL) → end of the chapter</a:t>
            </a:r>
          </a:p>
          <a:p>
            <a:endParaRPr lang="en-US" sz="2400" dirty="0" smtClean="0"/>
          </a:p>
          <a:p>
            <a:r>
              <a:rPr lang="en-US" sz="2400" dirty="0" smtClean="0"/>
              <a:t>References:</a:t>
            </a:r>
          </a:p>
          <a:p>
            <a:pPr lvl="1"/>
            <a:r>
              <a:rPr lang="en-US" sz="2000" dirty="0" smtClean="0"/>
              <a:t> L. </a:t>
            </a:r>
            <a:r>
              <a:rPr lang="en-US" sz="2000" dirty="0" err="1" smtClean="0"/>
              <a:t>Bøtter</a:t>
            </a:r>
            <a:r>
              <a:rPr lang="en-US" sz="2000" dirty="0" smtClean="0"/>
              <a:t>-Jensen, S.W.S. McKeever, A.G. </a:t>
            </a:r>
            <a:r>
              <a:rPr lang="en-US" sz="2000" dirty="0" err="1" smtClean="0"/>
              <a:t>Wintle</a:t>
            </a:r>
            <a:r>
              <a:rPr lang="en-US" sz="2000" dirty="0" smtClean="0"/>
              <a:t>, </a:t>
            </a:r>
            <a:r>
              <a:rPr lang="en-US" sz="2000" i="1" dirty="0" smtClean="0"/>
              <a:t>Optically stimulated luminescence dosimetry </a:t>
            </a:r>
            <a:r>
              <a:rPr lang="en-US" sz="2000" dirty="0" smtClean="0"/>
              <a:t>(Elsevier Science) 2003</a:t>
            </a:r>
          </a:p>
          <a:p>
            <a:pPr lvl="1"/>
            <a:r>
              <a:rPr lang="en-US" sz="2000" dirty="0" smtClean="0"/>
              <a:t>S.W.S. McKeever, </a:t>
            </a:r>
            <a:r>
              <a:rPr lang="en-US" sz="2000" i="1" dirty="0" smtClean="0"/>
              <a:t>Optically stimulated luminescence dosimetry</a:t>
            </a:r>
            <a:r>
              <a:rPr lang="en-US" sz="2000" dirty="0" smtClean="0"/>
              <a:t>, Nuclear Instruments and Methods in Physics Research B: 184 (2001) 29–54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2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History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953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First « practical » OSL measurements have been made in 1985 with quartz and feldspar → via the determination of the environmental </a:t>
            </a:r>
            <a:r>
              <a:rPr lang="en-US" sz="2400" dirty="0"/>
              <a:t>dose </a:t>
            </a:r>
            <a:r>
              <a:rPr lang="en-US" sz="2400" dirty="0" smtClean="0"/>
              <a:t>absorbed by these materials → determination of the age of archeological or geological materials</a:t>
            </a:r>
          </a:p>
          <a:p>
            <a:r>
              <a:rPr lang="en-US" sz="2400" dirty="0" smtClean="0"/>
              <a:t>The measure of the luminescence of the material is a measure of the dose absorbed since the last exposition to the light → by comparison with reference samples → dating</a:t>
            </a:r>
          </a:p>
          <a:p>
            <a:r>
              <a:rPr lang="en-US" sz="2400" dirty="0"/>
              <a:t>For </a:t>
            </a:r>
            <a:r>
              <a:rPr lang="en-US" sz="2400" dirty="0" smtClean="0"/>
              <a:t>personal dosimetry → late development due to the absence of « good » materials (sensitivity to radiation, small </a:t>
            </a:r>
            <a:r>
              <a:rPr lang="en-US" sz="2400" dirty="0" err="1" smtClean="0"/>
              <a:t>Z</a:t>
            </a:r>
            <a:r>
              <a:rPr lang="en-US" sz="2400" baseline="-25000" dirty="0" err="1" smtClean="0"/>
              <a:t>eff</a:t>
            </a:r>
            <a:r>
              <a:rPr lang="en-US" sz="2400" dirty="0" smtClean="0"/>
              <a:t>, weak fading,…) </a:t>
            </a:r>
          </a:p>
          <a:p>
            <a:r>
              <a:rPr lang="en-US" sz="2400" dirty="0" smtClean="0"/>
              <a:t>Currently → development of « good » materials → 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:C, quartz,…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Advantages</a:t>
            </a:r>
            <a:r>
              <a:rPr lang="fr-BE" sz="2800" dirty="0" smtClean="0"/>
              <a:t> of OSL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Techniques of reading simpler than for TLD → only optical </a:t>
            </a:r>
          </a:p>
          <a:p>
            <a:endParaRPr lang="en-US" sz="2400" dirty="0" smtClean="0"/>
          </a:p>
          <a:p>
            <a:r>
              <a:rPr lang="en-US" sz="2400" dirty="0" smtClean="0"/>
              <a:t>No heating → no thermal quenching</a:t>
            </a:r>
          </a:p>
          <a:p>
            <a:endParaRPr lang="en-US" sz="2400" dirty="0" smtClean="0"/>
          </a:p>
          <a:p>
            <a:r>
              <a:rPr lang="en-US" sz="2400" dirty="0" smtClean="0"/>
              <a:t>Possible multiple </a:t>
            </a:r>
            <a:r>
              <a:rPr lang="en-US" sz="2400" dirty="0"/>
              <a:t>reading →  </a:t>
            </a:r>
            <a:r>
              <a:rPr lang="en-US" sz="2400" dirty="0" smtClean="0"/>
              <a:t>no necessary to stimulate all traps during the first reading</a:t>
            </a:r>
          </a:p>
          <a:p>
            <a:endParaRPr lang="en-US" sz="2400" dirty="0" smtClean="0"/>
          </a:p>
          <a:p>
            <a:r>
              <a:rPr lang="en-US" sz="2400" dirty="0" smtClean="0"/>
              <a:t>Fast reading process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Escape </a:t>
            </a:r>
            <a:r>
              <a:rPr lang="fr-BE" sz="2800" dirty="0" err="1" smtClean="0"/>
              <a:t>probability</a:t>
            </a:r>
            <a:r>
              <a:rPr lang="fr-BE" sz="2800" dirty="0" smtClean="0"/>
              <a:t> </a:t>
            </a:r>
            <a:r>
              <a:rPr lang="fr-BE" sz="2800" i="1" dirty="0" smtClean="0"/>
              <a:t>p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Thermoluminescence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Optical stimulation at a fixed wavelength </a:t>
            </a:r>
            <a:r>
              <a:rPr lang="en-US" sz="2400" dirty="0" smtClean="0">
                <a:latin typeface="cmmi10"/>
              </a:rPr>
              <a:t>¸</a:t>
            </a:r>
            <a:r>
              <a:rPr lang="en-US" sz="2400" dirty="0" smtClean="0"/>
              <a:t> →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with </a:t>
            </a:r>
            <a:r>
              <a:rPr lang="en-US" sz="2400" dirty="0" smtClean="0">
                <a:latin typeface="cmmi10"/>
              </a:rPr>
              <a:t>©</a:t>
            </a:r>
            <a:r>
              <a:rPr lang="en-US" sz="2400" dirty="0" smtClean="0"/>
              <a:t>, the optical stimulation intensity, </a:t>
            </a:r>
            <a:r>
              <a:rPr lang="en-US" sz="2400" dirty="0" smtClean="0">
                <a:latin typeface="cmmi10"/>
              </a:rPr>
              <a:t>¾</a:t>
            </a:r>
            <a:r>
              <a:rPr lang="en-US" sz="2400" dirty="0" smtClean="0"/>
              <a:t>, the </a:t>
            </a:r>
            <a:r>
              <a:rPr lang="en-US" sz="2400" dirty="0"/>
              <a:t>photoionization </a:t>
            </a:r>
            <a:r>
              <a:rPr lang="en-US" sz="2400" dirty="0" smtClean="0"/>
              <a:t>cross section </a:t>
            </a:r>
            <a:r>
              <a:rPr lang="en-US" sz="2400" dirty="0"/>
              <a:t>for interaction of the </a:t>
            </a:r>
            <a:r>
              <a:rPr lang="en-US" sz="2400" dirty="0" smtClean="0"/>
              <a:t>metastable state and </a:t>
            </a:r>
            <a:r>
              <a:rPr lang="en-US" sz="2400" i="1" dirty="0" smtClean="0"/>
              <a:t>E</a:t>
            </a:r>
            <a:r>
              <a:rPr lang="en-US" sz="2400" i="1" baseline="-25000" dirty="0" smtClean="0"/>
              <a:t>0</a:t>
            </a:r>
            <a:r>
              <a:rPr lang="en-US" sz="2400" dirty="0" smtClean="0"/>
              <a:t>, the </a:t>
            </a:r>
            <a:r>
              <a:rPr lang="en-US" sz="2400" dirty="0"/>
              <a:t>threshold </a:t>
            </a:r>
            <a:r>
              <a:rPr lang="en-US" sz="2400" dirty="0" smtClean="0"/>
              <a:t>optical </a:t>
            </a:r>
            <a:r>
              <a:rPr lang="en-US" sz="2400" dirty="0"/>
              <a:t>stimulation energy required to release the e</a:t>
            </a:r>
            <a:r>
              <a:rPr lang="en-US" sz="2400" baseline="30000" dirty="0"/>
              <a:t>-</a:t>
            </a:r>
            <a:r>
              <a:rPr lang="en-US" sz="2400" dirty="0" smtClean="0"/>
              <a:t> from the trap</a:t>
            </a:r>
          </a:p>
        </p:txBody>
      </p:sp>
      <p:pic>
        <p:nvPicPr>
          <p:cNvPr id="4" name="Image 3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3698" y="2057400"/>
            <a:ext cx="2346949" cy="74311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352800" y="3657600"/>
            <a:ext cx="2108155" cy="326113"/>
          </a:xfrm>
          <a:prstGeom prst="rect">
            <a:avLst/>
          </a:prstGeom>
          <a:noFill/>
          <a:ln/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2590800" y="5867400"/>
            <a:ext cx="4127844" cy="831983"/>
          </a:xfrm>
          <a:prstGeom prst="rect">
            <a:avLst/>
          </a:prstGeom>
          <a:noFill/>
          <a:ln/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Photoionization cross section </a:t>
            </a:r>
            <a:r>
              <a:rPr lang="fr-BE" sz="2800" dirty="0" smtClean="0"/>
              <a:t>(1)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72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 </a:t>
            </a:r>
            <a:r>
              <a:rPr lang="en-US" sz="2400" dirty="0" smtClean="0">
                <a:latin typeface="cmmi10"/>
              </a:rPr>
              <a:t>¾</a:t>
            </a:r>
            <a:r>
              <a:rPr lang="en-US" sz="2400" i="1" dirty="0" smtClean="0"/>
              <a:t>(E</a:t>
            </a:r>
            <a:r>
              <a:rPr lang="en-US" sz="2400" i="1" baseline="-25000" dirty="0" smtClean="0"/>
              <a:t>0</a:t>
            </a:r>
            <a:r>
              <a:rPr lang="en-US" sz="2400" i="1" dirty="0" smtClean="0"/>
              <a:t>) </a:t>
            </a:r>
            <a:r>
              <a:rPr lang="en-US" sz="2400" dirty="0" smtClean="0"/>
              <a:t>has an energy threshold → for </a:t>
            </a:r>
            <a:r>
              <a:rPr lang="en-US" sz="2400" i="1" dirty="0" smtClean="0"/>
              <a:t>E &lt;</a:t>
            </a:r>
            <a:r>
              <a:rPr lang="en-US" sz="2400" dirty="0" smtClean="0"/>
              <a:t> </a:t>
            </a:r>
            <a:r>
              <a:rPr lang="en-US" sz="2400" i="1" dirty="0" smtClean="0"/>
              <a:t>E</a:t>
            </a:r>
            <a:r>
              <a:rPr lang="en-US" sz="2400" i="1" baseline="-25000" dirty="0" smtClean="0"/>
              <a:t>0 </a:t>
            </a:r>
            <a:r>
              <a:rPr lang="en-US" sz="2400" dirty="0" smtClean="0"/>
              <a:t>→ </a:t>
            </a:r>
            <a:r>
              <a:rPr lang="en-US" sz="2400" dirty="0" smtClean="0">
                <a:latin typeface="cmmi10"/>
              </a:rPr>
              <a:t>¾</a:t>
            </a:r>
            <a:r>
              <a:rPr lang="en-US" sz="2400" i="1" dirty="0" smtClean="0"/>
              <a:t>(E</a:t>
            </a:r>
            <a:r>
              <a:rPr lang="en-US" sz="2400" i="1" baseline="-25000" dirty="0" smtClean="0"/>
              <a:t>0</a:t>
            </a:r>
            <a:r>
              <a:rPr lang="en-US" sz="2400" i="1" dirty="0" smtClean="0"/>
              <a:t>) = 0</a:t>
            </a:r>
            <a:r>
              <a:rPr lang="en-US" sz="2400" dirty="0" smtClean="0"/>
              <a:t>  </a:t>
            </a:r>
          </a:p>
          <a:p>
            <a:r>
              <a:rPr lang="en-US" sz="2400" dirty="0" smtClean="0">
                <a:latin typeface="Calibri"/>
              </a:rPr>
              <a:t>≠ expressions have been derived for the dependence as a function of the frequency of </a:t>
            </a:r>
            <a:r>
              <a:rPr lang="en-US" sz="2400" dirty="0" smtClean="0">
                <a:latin typeface="cmmi10"/>
              </a:rPr>
              <a:t>¾</a:t>
            </a:r>
            <a:r>
              <a:rPr lang="en-US" sz="2400" i="1" dirty="0" smtClean="0"/>
              <a:t>(E</a:t>
            </a:r>
            <a:r>
              <a:rPr lang="en-US" sz="2400" i="1" baseline="-25000" dirty="0" smtClean="0"/>
              <a:t>0</a:t>
            </a:r>
            <a:r>
              <a:rPr lang="en-US" sz="2400" i="1" dirty="0" smtClean="0"/>
              <a:t>) → </a:t>
            </a:r>
            <a:r>
              <a:rPr lang="en-US" sz="2400" dirty="0" smtClean="0">
                <a:latin typeface="cmmi10"/>
              </a:rPr>
              <a:t>¾</a:t>
            </a:r>
            <a:r>
              <a:rPr lang="en-US" sz="2400" i="1" dirty="0" smtClean="0"/>
              <a:t>(h</a:t>
            </a:r>
            <a:r>
              <a:rPr lang="en-US" sz="2400" dirty="0" smtClean="0">
                <a:latin typeface="cmmi10"/>
              </a:rPr>
              <a:t>º</a:t>
            </a:r>
            <a:r>
              <a:rPr lang="en-US" sz="2400" i="1" dirty="0" smtClean="0"/>
              <a:t>,E</a:t>
            </a:r>
            <a:r>
              <a:rPr lang="en-US" sz="2400" i="1" baseline="-25000" dirty="0" smtClean="0"/>
              <a:t>0</a:t>
            </a:r>
            <a:r>
              <a:rPr lang="en-US" sz="2400" i="1" dirty="0" smtClean="0"/>
              <a:t>) </a:t>
            </a:r>
            <a:r>
              <a:rPr lang="en-US" sz="2400" dirty="0" smtClean="0"/>
              <a:t>as a function of the potential </a:t>
            </a:r>
            <a:r>
              <a:rPr lang="en-US" sz="2400" dirty="0"/>
              <a:t>energy in the vicinity of </a:t>
            </a:r>
            <a:r>
              <a:rPr lang="en-US" sz="2400" dirty="0" smtClean="0"/>
              <a:t>the defect</a:t>
            </a:r>
          </a:p>
          <a:p>
            <a:r>
              <a:rPr lang="en-US" sz="2400" dirty="0" smtClean="0"/>
              <a:t>For a shallow trap </a:t>
            </a:r>
            <a:r>
              <a:rPr lang="en-US" sz="2400" dirty="0"/>
              <a:t>→ </a:t>
            </a:r>
            <a:r>
              <a:rPr lang="en-US" sz="2400" dirty="0" smtClean="0"/>
              <a:t>hydrogenic potential (and </a:t>
            </a:r>
            <a:r>
              <a:rPr lang="en-US" sz="2400" dirty="0" err="1" smtClean="0"/>
              <a:t>planewave</a:t>
            </a:r>
            <a:r>
              <a:rPr lang="en-US" sz="2400" dirty="0" smtClean="0"/>
              <a:t> for the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)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For a deep trap </a:t>
            </a:r>
            <a:r>
              <a:rPr lang="en-US" sz="2400" dirty="0"/>
              <a:t>→ </a:t>
            </a:r>
            <a:r>
              <a:rPr lang="en-US" sz="2400" dirty="0" smtClean="0"/>
              <a:t>delta-function potential for the defect (model of </a:t>
            </a:r>
            <a:r>
              <a:rPr lang="en-US" sz="2400" dirty="0" err="1" smtClean="0"/>
              <a:t>Lucovsky</a:t>
            </a:r>
            <a:r>
              <a:rPr lang="en-US" sz="2400" dirty="0" smtClean="0"/>
              <a:t>) with the assumption that the mass of the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in the localized state is equal to the effective mass (m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) of the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in the conduction band →</a:t>
            </a:r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2895600" y="3652662"/>
            <a:ext cx="3295855" cy="771409"/>
          </a:xfrm>
          <a:prstGeom prst="rect">
            <a:avLst/>
          </a:prstGeom>
          <a:noFill/>
          <a:ln/>
          <a:effectLst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6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Photoionization cross </a:t>
            </a:r>
            <a:r>
              <a:rPr lang="en-US" sz="2800" dirty="0" smtClean="0"/>
              <a:t>section </a:t>
            </a:r>
            <a:r>
              <a:rPr lang="fr-BE" sz="2800" dirty="0" smtClean="0"/>
              <a:t>(2)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a deep trap → model of </a:t>
            </a:r>
            <a:r>
              <a:rPr lang="en-US" sz="2400" dirty="0" err="1" smtClean="0"/>
              <a:t>Grimmeis</a:t>
            </a:r>
            <a:r>
              <a:rPr lang="en-US" sz="2400" dirty="0" smtClean="0"/>
              <a:t> and </a:t>
            </a:r>
            <a:r>
              <a:rPr lang="en-US" sz="2400" dirty="0" err="1" smtClean="0"/>
              <a:t>Lebedo</a:t>
            </a:r>
            <a:r>
              <a:rPr lang="en-US" sz="2400" dirty="0" smtClean="0"/>
              <a:t> considering a mass 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(rest mass) for the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in the localized state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Other models exist but for OSL → deep traps → the models of </a:t>
            </a:r>
            <a:r>
              <a:rPr lang="en-US" sz="2400" dirty="0" err="1" smtClean="0"/>
              <a:t>Lucovsky</a:t>
            </a:r>
            <a:r>
              <a:rPr lang="en-US" sz="2400" dirty="0" smtClean="0"/>
              <a:t> or of </a:t>
            </a:r>
            <a:r>
              <a:rPr lang="en-US" sz="2400" dirty="0" err="1" smtClean="0"/>
              <a:t>Grimmeis</a:t>
            </a:r>
            <a:r>
              <a:rPr lang="en-US" sz="2400" dirty="0" smtClean="0"/>
              <a:t> and </a:t>
            </a:r>
            <a:r>
              <a:rPr lang="en-US" sz="2400" dirty="0" err="1" smtClean="0"/>
              <a:t>Lebedo</a:t>
            </a:r>
            <a:r>
              <a:rPr lang="en-US" sz="2400" dirty="0" smtClean="0"/>
              <a:t> are most often used</a:t>
            </a:r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1981200" y="2667000"/>
            <a:ext cx="5019349" cy="771523"/>
          </a:xfrm>
          <a:prstGeom prst="rect">
            <a:avLst/>
          </a:prstGeom>
          <a:noFill/>
          <a:ln/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05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8700" y="1066800"/>
            <a:ext cx="65151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Photoionization cross </a:t>
            </a:r>
            <a:r>
              <a:rPr lang="en-US" sz="2800" dirty="0" smtClean="0"/>
              <a:t>section </a:t>
            </a:r>
            <a:r>
              <a:rPr lang="fr-BE" sz="2800" dirty="0" smtClean="0"/>
              <a:t>(3)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5410200"/>
            <a:ext cx="83820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cmmi10"/>
              </a:rPr>
              <a:t>	¾</a:t>
            </a:r>
            <a:r>
              <a:rPr lang="en-US" sz="2400" i="1" dirty="0" smtClean="0"/>
              <a:t>(h</a:t>
            </a:r>
            <a:r>
              <a:rPr lang="en-US" sz="2400" dirty="0" smtClean="0">
                <a:latin typeface="cmmi10"/>
              </a:rPr>
              <a:t>º</a:t>
            </a:r>
            <a:r>
              <a:rPr lang="en-US" sz="2400" i="1" dirty="0" smtClean="0"/>
              <a:t>,E</a:t>
            </a:r>
            <a:r>
              <a:rPr lang="en-US" sz="2400" i="1" baseline="-25000" dirty="0" smtClean="0"/>
              <a:t>0</a:t>
            </a:r>
            <a:r>
              <a:rPr lang="en-US" sz="2400" i="1" dirty="0" smtClean="0"/>
              <a:t>) </a:t>
            </a:r>
            <a:r>
              <a:rPr lang="en-US" sz="2400" dirty="0" smtClean="0"/>
              <a:t>for </a:t>
            </a:r>
            <a:r>
              <a:rPr lang="en-US" sz="2400" i="1" dirty="0" smtClean="0"/>
              <a:t>E</a:t>
            </a:r>
            <a:r>
              <a:rPr lang="en-US" sz="2400" i="1" baseline="-25000" dirty="0" smtClean="0"/>
              <a:t>0 </a:t>
            </a:r>
            <a:r>
              <a:rPr lang="en-US" sz="2400" dirty="0" smtClean="0"/>
              <a:t>= 3.0 and 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/m</a:t>
            </a:r>
            <a:r>
              <a:rPr lang="en-US" sz="2400" baseline="-25000" dirty="0" smtClean="0"/>
              <a:t>e </a:t>
            </a:r>
            <a:r>
              <a:rPr lang="en-US" sz="2400" dirty="0" smtClean="0"/>
              <a:t>= 2 (normalized functions to reach </a:t>
            </a:r>
            <a:r>
              <a:rPr lang="en-US" sz="2400" dirty="0" smtClean="0">
                <a:latin typeface="cmmi10"/>
              </a:rPr>
              <a:t>¾</a:t>
            </a:r>
            <a:r>
              <a:rPr lang="en-US" sz="2400" i="1" baseline="-25000" dirty="0" smtClean="0"/>
              <a:t>max</a:t>
            </a:r>
            <a:r>
              <a:rPr lang="en-US" sz="2400" i="1" dirty="0" smtClean="0"/>
              <a:t> = 1</a:t>
            </a:r>
            <a:r>
              <a:rPr lang="en-US" sz="2400" dirty="0" smtClean="0"/>
              <a:t>): 1: hydrogenic, 2: </a:t>
            </a:r>
            <a:r>
              <a:rPr lang="en-US" sz="2400" dirty="0" err="1" smtClean="0"/>
              <a:t>Lucovsky</a:t>
            </a:r>
            <a:r>
              <a:rPr lang="en-US" sz="2400" dirty="0" smtClean="0"/>
              <a:t>, 3: </a:t>
            </a:r>
            <a:r>
              <a:rPr lang="en-US" sz="2400" dirty="0" err="1" smtClean="0"/>
              <a:t>Grimmeis</a:t>
            </a:r>
            <a:r>
              <a:rPr lang="en-US" sz="2400" dirty="0" smtClean="0"/>
              <a:t> and </a:t>
            </a:r>
            <a:r>
              <a:rPr lang="en-US" sz="2400" dirty="0" err="1" smtClean="0"/>
              <a:t>Lebedo</a:t>
            </a:r>
            <a:r>
              <a:rPr lang="en-US" sz="2400" dirty="0" smtClean="0"/>
              <a:t>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Modes of </a:t>
            </a:r>
            <a:r>
              <a:rPr lang="fr-BE" sz="2800" dirty="0" err="1" smtClean="0"/>
              <a:t>optical</a:t>
            </a:r>
            <a:r>
              <a:rPr lang="fr-BE" sz="2800" dirty="0" smtClean="0"/>
              <a:t> stimulation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53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dirty="0" smtClean="0">
                <a:latin typeface="cmmi10"/>
              </a:rPr>
              <a:t>©</a:t>
            </a:r>
            <a:r>
              <a:rPr lang="en-US" sz="2400" dirty="0" smtClean="0"/>
              <a:t> = constant (and </a:t>
            </a:r>
            <a:r>
              <a:rPr lang="en-US" sz="2400" dirty="0" smtClean="0">
                <a:latin typeface="cmmi10"/>
              </a:rPr>
              <a:t>¸</a:t>
            </a:r>
            <a:r>
              <a:rPr lang="en-US" sz="2400" dirty="0" smtClean="0"/>
              <a:t> is constant also) </a:t>
            </a:r>
            <a:r>
              <a:rPr lang="en-US" sz="2400" dirty="0"/>
              <a:t>→ </a:t>
            </a:r>
            <a:r>
              <a:rPr lang="en-US" sz="2400" dirty="0" smtClean="0"/>
              <a:t>optically stimulated luminescence in continuous mode (continuous-wave OSL: CW-OSL)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Introduction of a time-dependence for </a:t>
            </a:r>
            <a:r>
              <a:rPr lang="en-US" sz="2400" dirty="0" smtClean="0">
                <a:latin typeface="cmmi10"/>
              </a:rPr>
              <a:t>©</a:t>
            </a:r>
            <a:r>
              <a:rPr lang="en-US" sz="2400" dirty="0" smtClean="0"/>
              <a:t>(t) or </a:t>
            </a:r>
            <a:r>
              <a:rPr lang="en-US" sz="2400" dirty="0" smtClean="0">
                <a:latin typeface="cmmi10"/>
              </a:rPr>
              <a:t>¸</a:t>
            </a:r>
            <a:r>
              <a:rPr lang="en-US" sz="2400" dirty="0" smtClean="0"/>
              <a:t>(t) → example 1: </a:t>
            </a:r>
            <a:r>
              <a:rPr lang="en-US" sz="2400" dirty="0"/>
              <a:t>linear increase in the intensity of optical stimulation at a fixed </a:t>
            </a:r>
            <a:r>
              <a:rPr lang="en-US" sz="2400" dirty="0" smtClean="0">
                <a:latin typeface="cmmi10"/>
              </a:rPr>
              <a:t>¸</a:t>
            </a:r>
            <a:r>
              <a:rPr lang="en-US" sz="2400" dirty="0" smtClean="0"/>
              <a:t> (with </a:t>
            </a:r>
            <a:r>
              <a:rPr lang="en-US" sz="2400" dirty="0" smtClean="0">
                <a:latin typeface="cmmi10"/>
              </a:rPr>
              <a:t>¯</a:t>
            </a:r>
            <a:r>
              <a:rPr lang="en-US" sz="2400" baseline="-25000" dirty="0" smtClean="0">
                <a:latin typeface="cmmi10"/>
              </a:rPr>
              <a:t>©</a:t>
            </a:r>
            <a:r>
              <a:rPr lang="en-US" sz="2400" dirty="0" smtClean="0"/>
              <a:t> </a:t>
            </a:r>
            <a:r>
              <a:rPr lang="en-US" sz="2400" i="1" dirty="0" smtClean="0"/>
              <a:t>= d</a:t>
            </a:r>
            <a:r>
              <a:rPr lang="en-US" sz="2400" dirty="0" smtClean="0">
                <a:latin typeface="cmmi10"/>
              </a:rPr>
              <a:t>©</a:t>
            </a:r>
            <a:r>
              <a:rPr lang="en-US" sz="2400" i="1" dirty="0" smtClean="0"/>
              <a:t>/</a:t>
            </a:r>
            <a:r>
              <a:rPr lang="en-US" sz="2400" i="1" dirty="0" err="1" smtClean="0"/>
              <a:t>dt</a:t>
            </a:r>
            <a:r>
              <a:rPr lang="en-US" sz="2400" i="1" dirty="0" smtClean="0"/>
              <a:t> </a:t>
            </a:r>
            <a:r>
              <a:rPr lang="en-US" sz="2400" dirty="0" smtClean="0"/>
              <a:t>) →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lvl="1" indent="-457200">
              <a:buNone/>
            </a:pPr>
            <a:r>
              <a:rPr lang="en-US" sz="2400" dirty="0" smtClean="0"/>
              <a:t>	</a:t>
            </a:r>
            <a:r>
              <a:rPr lang="en-US" sz="2400" dirty="0"/>
              <a:t>→ optically stimulated luminescence in </a:t>
            </a:r>
            <a:r>
              <a:rPr lang="en-US" sz="2400" dirty="0" smtClean="0"/>
              <a:t>linear mode (linear modulation OSL: LM-OSL)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→ example 2: pulsed stimulation </a:t>
            </a:r>
            <a:r>
              <a:rPr lang="en-US" sz="2400" dirty="0"/>
              <a:t>→ optically stimulated luminescence </a:t>
            </a:r>
            <a:r>
              <a:rPr lang="en-US" sz="2400" dirty="0" smtClean="0"/>
              <a:t>in pulsed mode (pulsed OSL: POSL) with </a:t>
            </a:r>
            <a:r>
              <a:rPr lang="en-US" sz="2400" dirty="0" smtClean="0">
                <a:latin typeface="cmmi10"/>
              </a:rPr>
              <a:t>¢</a:t>
            </a:r>
            <a:r>
              <a:rPr lang="en-US" sz="2400" i="1" dirty="0" smtClean="0"/>
              <a:t>t</a:t>
            </a:r>
            <a:r>
              <a:rPr lang="en-US" sz="2400" dirty="0" smtClean="0"/>
              <a:t>, the pulse width and </a:t>
            </a:r>
            <a:r>
              <a:rPr lang="en-US" sz="2400" dirty="0" smtClean="0">
                <a:latin typeface="cmmi10"/>
              </a:rPr>
              <a:t>¿</a:t>
            </a:r>
            <a:r>
              <a:rPr lang="en-US" sz="2400" dirty="0" smtClean="0"/>
              <a:t>, the period →</a:t>
            </a:r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3505200" y="3113589"/>
            <a:ext cx="2107565" cy="326022"/>
          </a:xfrm>
          <a:prstGeom prst="rect">
            <a:avLst/>
          </a:prstGeom>
          <a:noFill/>
          <a:ln/>
          <a:effectLst/>
        </p:spPr>
      </p:pic>
      <p:pic>
        <p:nvPicPr>
          <p:cNvPr id="4" name="Image 3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2348" y="5715000"/>
            <a:ext cx="4720420" cy="92092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616C7-E16D-4AA9-AADA-F41A3762FEE2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5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p=s\exp{\left( -\frac{E}{kT}\right)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9"/>
  <p:tag name="PICTUREFILESIZE" val="5515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int_0^\infty I_{OSL}(t)dt=n_0 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5"/>
  <p:tag name="PICTUREFILESIZE" val="5932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_{OSL}(t)=np-n_c(N-n)A_n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7"/>
  <p:tag name="PICTUREFILESIZE" val="38903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_{OSL}(t)=\frac{n^2p}{NR}=-\frac{dn}{dt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0"/>
  <p:tag name="PICTUREFILESIZE" val="63992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_{OSL}(t)=I_0\left(1-\frac{n_0pt}{NR}\right)^{-2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1"/>
  <p:tag name="PICTUREFILESIZE" val="91007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_{0}=\frac{n_0^2p}{NR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1"/>
  <p:tag name="PICTUREFILESIZE" val="26305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_{OSL}(t)=I_0\left(1-\frac{n_0pt}{NR}\right)^{\frac{b}{1-b}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4"/>
  <p:tag name="PICTUREFILESIZE" val="9999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_{0}=\frac{n_0^bp}{NR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1"/>
  <p:tag name="PICTUREFILESIZE" val="2630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p(E_0)=\Phi \sigma(E_0)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1"/>
  <p:tag name="PICTUREFILESIZE" val="2177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sigma(h\nu,E_0)\propto \left[\frac{4(h\nu-E_0)E_0}{(h\nu)^2}\right]^{3/2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9"/>
  <p:tag name="PICTUREFILESIZE" val="10845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sigma(h\nu,E_0)\propto \frac{(h\nu-E_0)^{3/2}}{(h\nu)^5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1"/>
  <p:tag name="PICTUREFILESIZE" val="80299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sigma(h\nu,E_0)\propto \frac{(h\nu-E_0)^{3/2}}{h\nu[h\nu-E_0(1-m_0/m_e)]^2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69"/>
  <p:tag name="PICTUREFILESIZE" val="12221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Phi(t)=\Phi_0+\beta_\Phi t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1"/>
  <p:tag name="PICTUREFILESIZE" val="2177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uation*}&#10;\left\{&#10;\begin{aligned}&#10;&amp;\Phi(t)=\Phi_0 {\mbox{~~for~~}} t_0\le t &lt; t_0+\Delta t  &amp;\\&#10;&amp;\Phi(t)=0 {\mbox{~~for~~}} t_0+\Delta t\le t &lt; t_0+\tau  &amp;&#10;\end{aligned} &#10;\right.&#10;\end{equation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59"/>
  <p:tag name="PICTUREFILESIZE" val="13721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_{OSL}(t)=-\frac{dm}{dt}=-\frac{dn}{dt}=np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0"/>
  <p:tag name="PICTUREFILESIZE" val="7967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I_{OSL}(t)=n_0p\exp{(-tp)}=I_0\exp{(-t/\tau_d)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78"/>
  <p:tag name="PICTUREFILESIZE" val="54422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3818</TotalTime>
  <Words>566</Words>
  <Application>Microsoft Office PowerPoint</Application>
  <PresentationFormat>Affichage à l'écran (4:3)</PresentationFormat>
  <Paragraphs>121</Paragraphs>
  <Slides>15</Slides>
  <Notes>15</Notes>
  <HiddenSlides>0</HiddenSlides>
  <MMClips>15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Times</vt:lpstr>
      <vt:lpstr>Calibri</vt:lpstr>
      <vt:lpstr>cmmi10</vt:lpstr>
      <vt:lpstr>cmsy10</vt:lpstr>
      <vt:lpstr>Thème Office</vt:lpstr>
      <vt:lpstr>  Chapter X:  Optically stimulated luminescence dosimeters   </vt:lpstr>
      <vt:lpstr>Optically stimulated luminescence dosimeters </vt:lpstr>
      <vt:lpstr>History</vt:lpstr>
      <vt:lpstr>Advantages of OSL</vt:lpstr>
      <vt:lpstr>Escape probability p</vt:lpstr>
      <vt:lpstr>Photoionization cross section (1)</vt:lpstr>
      <vt:lpstr>Photoionization cross section (2)</vt:lpstr>
      <vt:lpstr>Photoionization cross section (3)</vt:lpstr>
      <vt:lpstr>Modes of optical stimulation</vt:lpstr>
      <vt:lpstr>Schematic representation of the three main OSL stimulation modes</vt:lpstr>
      <vt:lpstr>CW-OSL</vt:lpstr>
      <vt:lpstr>1 trap – 1 recombination center: 1st order </vt:lpstr>
      <vt:lpstr>Determination of n0</vt:lpstr>
      <vt:lpstr>1 trap – 1 recombination center: 2nd order </vt:lpstr>
      <vt:lpstr>1 trap – 1 recombination center: general-order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Dosimètres à luminescence stimulée optiquement (OSL)</dc:title>
  <dc:creator>Utilisateur Windows</dc:creator>
  <cp:lastModifiedBy>ULB</cp:lastModifiedBy>
  <cp:revision>267</cp:revision>
  <dcterms:created xsi:type="dcterms:W3CDTF">2012-10-30T14:12:09Z</dcterms:created>
  <dcterms:modified xsi:type="dcterms:W3CDTF">2020-11-10T10:17:48Z</dcterms:modified>
</cp:coreProperties>
</file>